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2"/>
  </p:sldMasterIdLst>
  <p:notesMasterIdLst>
    <p:notesMasterId r:id="rId31"/>
  </p:notesMasterIdLst>
  <p:handoutMasterIdLst>
    <p:handoutMasterId r:id="rId32"/>
  </p:handoutMasterIdLst>
  <p:sldIdLst>
    <p:sldId id="256" r:id="rId3"/>
    <p:sldId id="266" r:id="rId4"/>
    <p:sldId id="264" r:id="rId5"/>
    <p:sldId id="267" r:id="rId6"/>
    <p:sldId id="268" r:id="rId7"/>
    <p:sldId id="269" r:id="rId8"/>
    <p:sldId id="270" r:id="rId9"/>
    <p:sldId id="271" r:id="rId10"/>
    <p:sldId id="272" r:id="rId11"/>
    <p:sldId id="273" r:id="rId12"/>
    <p:sldId id="274" r:id="rId13"/>
    <p:sldId id="275" r:id="rId14"/>
    <p:sldId id="276" r:id="rId15"/>
    <p:sldId id="277" r:id="rId16"/>
    <p:sldId id="279" r:id="rId17"/>
    <p:sldId id="278" r:id="rId18"/>
    <p:sldId id="281" r:id="rId19"/>
    <p:sldId id="280" r:id="rId20"/>
    <p:sldId id="282" r:id="rId21"/>
    <p:sldId id="283" r:id="rId22"/>
    <p:sldId id="291" r:id="rId23"/>
    <p:sldId id="284" r:id="rId24"/>
    <p:sldId id="285" r:id="rId25"/>
    <p:sldId id="286" r:id="rId26"/>
    <p:sldId id="287" r:id="rId27"/>
    <p:sldId id="288" r:id="rId28"/>
    <p:sldId id="290" r:id="rId29"/>
    <p:sldId id="289" r:id="rId30"/>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D3F03"/>
    <a:srgbClr val="F4EA66"/>
    <a:srgbClr val="66FFCC"/>
    <a:srgbClr val="D42F22"/>
    <a:srgbClr val="E98F4B"/>
    <a:srgbClr val="F4A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a:defRPr sz="1200"/>
            </a:lvl1pPr>
          </a:lstStyle>
          <a:p>
            <a:fld id="{209DC4D6-251A-4E32-9F58-5EF63A864BC7}" type="datetimeFigureOut">
              <a:rPr lang="en-US" smtClean="0"/>
              <a:pPr/>
              <a:t>11/9/2017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lstStyle>
          <a:p>
            <a:fld id="{8457CA08-D0DF-4B92-803D-2F678DDCE254}" type="slidenum">
              <a:rPr lang="en-US" smtClean="0"/>
              <a:pPr/>
              <a:t>‹N›</a:t>
            </a:fld>
            <a:endParaRPr lang="en-US"/>
          </a:p>
        </p:txBody>
      </p:sp>
    </p:spTree>
    <p:extLst>
      <p:ext uri="{BB962C8B-B14F-4D97-AF65-F5344CB8AC3E}">
        <p14:creationId xmlns:p14="http://schemas.microsoft.com/office/powerpoint/2010/main" val="4203893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E1E7E57-1F10-4268-99D2-CEDBAC6DAB5A}" type="datetimeFigureOut">
              <a:rPr lang="en-US" smtClean="0"/>
              <a:pPr/>
              <a:t>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1D2386A3-2E31-4C9B-B0BE-45709ADB9841}" type="slidenum">
              <a:rPr lang="en-US" smtClean="0"/>
              <a:pPr/>
              <a:t>‹N›</a:t>
            </a:fld>
            <a:endParaRPr lang="en-US"/>
          </a:p>
        </p:txBody>
      </p:sp>
    </p:spTree>
    <p:extLst>
      <p:ext uri="{BB962C8B-B14F-4D97-AF65-F5344CB8AC3E}">
        <p14:creationId xmlns:p14="http://schemas.microsoft.com/office/powerpoint/2010/main" val="3712212725"/>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a:t>
            </a:fld>
            <a:endParaRPr lang="en-US"/>
          </a:p>
        </p:txBody>
      </p:sp>
    </p:spTree>
    <p:extLst>
      <p:ext uri="{BB962C8B-B14F-4D97-AF65-F5344CB8AC3E}">
        <p14:creationId xmlns:p14="http://schemas.microsoft.com/office/powerpoint/2010/main" val="2166698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10</a:t>
            </a:fld>
            <a:endParaRPr lang="en-US"/>
          </a:p>
        </p:txBody>
      </p:sp>
    </p:spTree>
    <p:extLst>
      <p:ext uri="{BB962C8B-B14F-4D97-AF65-F5344CB8AC3E}">
        <p14:creationId xmlns:p14="http://schemas.microsoft.com/office/powerpoint/2010/main" val="672283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11</a:t>
            </a:fld>
            <a:endParaRPr lang="en-US"/>
          </a:p>
        </p:txBody>
      </p:sp>
    </p:spTree>
    <p:extLst>
      <p:ext uri="{BB962C8B-B14F-4D97-AF65-F5344CB8AC3E}">
        <p14:creationId xmlns:p14="http://schemas.microsoft.com/office/powerpoint/2010/main" val="3938947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12</a:t>
            </a:fld>
            <a:endParaRPr lang="en-US"/>
          </a:p>
        </p:txBody>
      </p:sp>
    </p:spTree>
    <p:extLst>
      <p:ext uri="{BB962C8B-B14F-4D97-AF65-F5344CB8AC3E}">
        <p14:creationId xmlns:p14="http://schemas.microsoft.com/office/powerpoint/2010/main" val="336002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13</a:t>
            </a:fld>
            <a:endParaRPr lang="en-US"/>
          </a:p>
        </p:txBody>
      </p:sp>
    </p:spTree>
    <p:extLst>
      <p:ext uri="{BB962C8B-B14F-4D97-AF65-F5344CB8AC3E}">
        <p14:creationId xmlns:p14="http://schemas.microsoft.com/office/powerpoint/2010/main" val="225177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14</a:t>
            </a:fld>
            <a:endParaRPr lang="en-US"/>
          </a:p>
        </p:txBody>
      </p:sp>
    </p:spTree>
    <p:extLst>
      <p:ext uri="{BB962C8B-B14F-4D97-AF65-F5344CB8AC3E}">
        <p14:creationId xmlns:p14="http://schemas.microsoft.com/office/powerpoint/2010/main" val="79368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15</a:t>
            </a:fld>
            <a:endParaRPr lang="en-US"/>
          </a:p>
        </p:txBody>
      </p:sp>
    </p:spTree>
    <p:extLst>
      <p:ext uri="{BB962C8B-B14F-4D97-AF65-F5344CB8AC3E}">
        <p14:creationId xmlns:p14="http://schemas.microsoft.com/office/powerpoint/2010/main" val="148215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16</a:t>
            </a:fld>
            <a:endParaRPr lang="en-US"/>
          </a:p>
        </p:txBody>
      </p:sp>
    </p:spTree>
    <p:extLst>
      <p:ext uri="{BB962C8B-B14F-4D97-AF65-F5344CB8AC3E}">
        <p14:creationId xmlns:p14="http://schemas.microsoft.com/office/powerpoint/2010/main" val="640319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17</a:t>
            </a:fld>
            <a:endParaRPr lang="en-US"/>
          </a:p>
        </p:txBody>
      </p:sp>
    </p:spTree>
    <p:extLst>
      <p:ext uri="{BB962C8B-B14F-4D97-AF65-F5344CB8AC3E}">
        <p14:creationId xmlns:p14="http://schemas.microsoft.com/office/powerpoint/2010/main" val="920704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18</a:t>
            </a:fld>
            <a:endParaRPr lang="en-US"/>
          </a:p>
        </p:txBody>
      </p:sp>
    </p:spTree>
    <p:extLst>
      <p:ext uri="{BB962C8B-B14F-4D97-AF65-F5344CB8AC3E}">
        <p14:creationId xmlns:p14="http://schemas.microsoft.com/office/powerpoint/2010/main" val="856811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19</a:t>
            </a:fld>
            <a:endParaRPr lang="en-US"/>
          </a:p>
        </p:txBody>
      </p:sp>
    </p:spTree>
    <p:extLst>
      <p:ext uri="{BB962C8B-B14F-4D97-AF65-F5344CB8AC3E}">
        <p14:creationId xmlns:p14="http://schemas.microsoft.com/office/powerpoint/2010/main" val="353465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a:t>
            </a:fld>
            <a:endParaRPr lang="en-US"/>
          </a:p>
        </p:txBody>
      </p:sp>
    </p:spTree>
    <p:extLst>
      <p:ext uri="{BB962C8B-B14F-4D97-AF65-F5344CB8AC3E}">
        <p14:creationId xmlns:p14="http://schemas.microsoft.com/office/powerpoint/2010/main" val="3652868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20</a:t>
            </a:fld>
            <a:endParaRPr lang="en-US"/>
          </a:p>
        </p:txBody>
      </p:sp>
    </p:spTree>
    <p:extLst>
      <p:ext uri="{BB962C8B-B14F-4D97-AF65-F5344CB8AC3E}">
        <p14:creationId xmlns:p14="http://schemas.microsoft.com/office/powerpoint/2010/main" val="3049621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21</a:t>
            </a:fld>
            <a:endParaRPr lang="en-US"/>
          </a:p>
        </p:txBody>
      </p:sp>
    </p:spTree>
    <p:extLst>
      <p:ext uri="{BB962C8B-B14F-4D97-AF65-F5344CB8AC3E}">
        <p14:creationId xmlns:p14="http://schemas.microsoft.com/office/powerpoint/2010/main" val="2466382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22</a:t>
            </a:fld>
            <a:endParaRPr lang="en-US"/>
          </a:p>
        </p:txBody>
      </p:sp>
    </p:spTree>
    <p:extLst>
      <p:ext uri="{BB962C8B-B14F-4D97-AF65-F5344CB8AC3E}">
        <p14:creationId xmlns:p14="http://schemas.microsoft.com/office/powerpoint/2010/main" val="639277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23</a:t>
            </a:fld>
            <a:endParaRPr lang="en-US"/>
          </a:p>
        </p:txBody>
      </p:sp>
    </p:spTree>
    <p:extLst>
      <p:ext uri="{BB962C8B-B14F-4D97-AF65-F5344CB8AC3E}">
        <p14:creationId xmlns:p14="http://schemas.microsoft.com/office/powerpoint/2010/main" val="1113316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24</a:t>
            </a:fld>
            <a:endParaRPr lang="en-US"/>
          </a:p>
        </p:txBody>
      </p:sp>
    </p:spTree>
    <p:extLst>
      <p:ext uri="{BB962C8B-B14F-4D97-AF65-F5344CB8AC3E}">
        <p14:creationId xmlns:p14="http://schemas.microsoft.com/office/powerpoint/2010/main" val="944048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25</a:t>
            </a:fld>
            <a:endParaRPr lang="en-US"/>
          </a:p>
        </p:txBody>
      </p:sp>
    </p:spTree>
    <p:extLst>
      <p:ext uri="{BB962C8B-B14F-4D97-AF65-F5344CB8AC3E}">
        <p14:creationId xmlns:p14="http://schemas.microsoft.com/office/powerpoint/2010/main" val="1838241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26</a:t>
            </a:fld>
            <a:endParaRPr lang="en-US"/>
          </a:p>
        </p:txBody>
      </p:sp>
    </p:spTree>
    <p:extLst>
      <p:ext uri="{BB962C8B-B14F-4D97-AF65-F5344CB8AC3E}">
        <p14:creationId xmlns:p14="http://schemas.microsoft.com/office/powerpoint/2010/main" val="1473805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27</a:t>
            </a:fld>
            <a:endParaRPr lang="en-US"/>
          </a:p>
        </p:txBody>
      </p:sp>
    </p:spTree>
    <p:extLst>
      <p:ext uri="{BB962C8B-B14F-4D97-AF65-F5344CB8AC3E}">
        <p14:creationId xmlns:p14="http://schemas.microsoft.com/office/powerpoint/2010/main" val="2946357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28</a:t>
            </a:fld>
            <a:endParaRPr lang="en-US"/>
          </a:p>
        </p:txBody>
      </p:sp>
    </p:spTree>
    <p:extLst>
      <p:ext uri="{BB962C8B-B14F-4D97-AF65-F5344CB8AC3E}">
        <p14:creationId xmlns:p14="http://schemas.microsoft.com/office/powerpoint/2010/main" val="3555585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3</a:t>
            </a:fld>
            <a:endParaRPr lang="en-US"/>
          </a:p>
        </p:txBody>
      </p:sp>
    </p:spTree>
    <p:extLst>
      <p:ext uri="{BB962C8B-B14F-4D97-AF65-F5344CB8AC3E}">
        <p14:creationId xmlns:p14="http://schemas.microsoft.com/office/powerpoint/2010/main" val="11819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4</a:t>
            </a:fld>
            <a:endParaRPr lang="en-US"/>
          </a:p>
        </p:txBody>
      </p:sp>
    </p:spTree>
    <p:extLst>
      <p:ext uri="{BB962C8B-B14F-4D97-AF65-F5344CB8AC3E}">
        <p14:creationId xmlns:p14="http://schemas.microsoft.com/office/powerpoint/2010/main" val="1850077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5</a:t>
            </a:fld>
            <a:endParaRPr lang="en-US"/>
          </a:p>
        </p:txBody>
      </p:sp>
    </p:spTree>
    <p:extLst>
      <p:ext uri="{BB962C8B-B14F-4D97-AF65-F5344CB8AC3E}">
        <p14:creationId xmlns:p14="http://schemas.microsoft.com/office/powerpoint/2010/main" val="205456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6</a:t>
            </a:fld>
            <a:endParaRPr lang="en-US"/>
          </a:p>
        </p:txBody>
      </p:sp>
    </p:spTree>
    <p:extLst>
      <p:ext uri="{BB962C8B-B14F-4D97-AF65-F5344CB8AC3E}">
        <p14:creationId xmlns:p14="http://schemas.microsoft.com/office/powerpoint/2010/main" val="348021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7</a:t>
            </a:fld>
            <a:endParaRPr lang="en-US"/>
          </a:p>
        </p:txBody>
      </p:sp>
    </p:spTree>
    <p:extLst>
      <p:ext uri="{BB962C8B-B14F-4D97-AF65-F5344CB8AC3E}">
        <p14:creationId xmlns:p14="http://schemas.microsoft.com/office/powerpoint/2010/main" val="24972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8</a:t>
            </a:fld>
            <a:endParaRPr lang="en-US"/>
          </a:p>
        </p:txBody>
      </p:sp>
    </p:spTree>
    <p:extLst>
      <p:ext uri="{BB962C8B-B14F-4D97-AF65-F5344CB8AC3E}">
        <p14:creationId xmlns:p14="http://schemas.microsoft.com/office/powerpoint/2010/main" val="2497246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9</a:t>
            </a:fld>
            <a:endParaRPr lang="en-US"/>
          </a:p>
        </p:txBody>
      </p:sp>
    </p:spTree>
    <p:extLst>
      <p:ext uri="{BB962C8B-B14F-4D97-AF65-F5344CB8AC3E}">
        <p14:creationId xmlns:p14="http://schemas.microsoft.com/office/powerpoint/2010/main" val="62077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p:spPr>
        <p:txBody>
          <a:bodyPr anchor="b"/>
          <a:lstStyle>
            <a:lvl1pPr algn="l">
              <a:defRPr/>
            </a:lvl1pPr>
            <a:extLst/>
          </a:lstStyle>
          <a:p>
            <a:r>
              <a:rPr lang="it-IT" noProof="1" smtClean="0"/>
              <a:t>Fare clic per modificare lo stile del titolo</a:t>
            </a:r>
            <a:endParaRPr lang="en-US" dirty="0"/>
          </a:p>
        </p:txBody>
      </p:sp>
      <p:sp>
        <p:nvSpPr>
          <p:cNvPr id="22" name="Subtitle 21"/>
          <p:cNvSpPr>
            <a:spLocks noGrp="1"/>
          </p:cNvSpPr>
          <p:nvPr>
            <p:ph type="subTitle" idx="1"/>
          </p:nvPr>
        </p:nvSpPr>
        <p:spPr>
          <a:xfrm>
            <a:off x="1432560" y="1850064"/>
            <a:ext cx="7406640" cy="1752600"/>
          </a:xfrm>
        </p:spPr>
        <p:txBody>
          <a:bodyPr/>
          <a:lstStyle>
            <a:lvl1pPr marL="7315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noProof="1"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extLst/>
          </a:lstStyle>
          <a:p>
            <a:fld id="{1A33440A-D04E-4FB0-ACBB-D1FD42651063}" type="datetime1">
              <a:rPr lang="en-US" smtClean="0"/>
              <a:pPr/>
              <a:t>11/9/2017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5C7EF4D-DD50-400C-9F04-EB20CB99416E}" type="slidenum">
              <a:rPr lang="en-US" sz="2800" smtClean="0">
                <a:solidFill>
                  <a:schemeClr val="tx2"/>
                </a:solidFill>
              </a:rPr>
              <a:pPr/>
              <a:t>‹N›</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extLst/>
          </a:lstStyle>
          <a:p>
            <a:fld id="{1A33440A-D04E-4FB0-ACBB-D1FD42651063}" type="datetime1">
              <a:rPr lang="en-US" smtClean="0"/>
              <a:pPr/>
              <a:t>11/9/2017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C7EF4D-DD50-400C-9F04-EB20CB99416E}" type="slidenum">
              <a:rPr lang="en-US" sz="2800" smtClean="0">
                <a:solidFill>
                  <a:schemeClr val="tx2"/>
                </a:solidFill>
              </a: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extLst/>
          </a:lstStyle>
          <a:p>
            <a:fld id="{1A33440A-D04E-4FB0-ACBB-D1FD42651063}" type="datetime1">
              <a:rPr lang="en-US" smtClean="0"/>
              <a:pPr/>
              <a:t>11/9/2017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C7EF4D-DD50-400C-9F04-EB20CB99416E}" type="slidenum">
              <a:rPr lang="en-US" sz="2800" smtClean="0">
                <a:solidFill>
                  <a:schemeClr val="tx2"/>
                </a:solidFill>
              </a: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it-IT" smtClean="0"/>
              <a:t>Fare clic per modificare lo stile del titolo</a:t>
            </a:r>
            <a:endParaRPr lang="en-US"/>
          </a:p>
        </p:txBody>
      </p:sp>
      <p:sp>
        <p:nvSpPr>
          <p:cNvPr id="3" name="Content Placeholder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extLst/>
          </a:lstStyle>
          <a:p>
            <a:fld id="{1A33440A-D04E-4FB0-ACBB-D1FD42651063}" type="datetime1">
              <a:rPr lang="en-US" smtClean="0"/>
              <a:pPr/>
              <a:t>11/9/2017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C7EF4D-DD50-400C-9F04-EB20CB99416E}" type="slidenum">
              <a:rPr lang="en-US" sz="2800" smtClean="0">
                <a:solidFill>
                  <a:schemeClr val="tx2"/>
                </a:solidFill>
              </a: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it-IT" smtClean="0"/>
              <a:t>Fare clic per modificare lo stile del titolo</a:t>
            </a:r>
            <a:endParaRPr lang="en-US" dirty="0"/>
          </a:p>
        </p:txBody>
      </p:sp>
      <p:sp>
        <p:nvSpPr>
          <p:cNvPr id="3" name="Text Placeholder 2"/>
          <p:cNvSpPr>
            <a:spLocks noGrp="1"/>
          </p:cNvSpPr>
          <p:nvPr>
            <p:ph type="body" idx="1"/>
          </p:nvPr>
        </p:nvSpPr>
        <p:spPr>
          <a:xfrm>
            <a:off x="2578392" y="1100138"/>
            <a:ext cx="6400800" cy="1509712"/>
          </a:xfr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extLst/>
          </a:lstStyle>
          <a:p>
            <a:fld id="{619FADA7-12A5-4168-87FD-0A7BA931419B}" type="datetime1">
              <a:rPr lang="en-US" smtClean="0"/>
              <a:pPr/>
              <a:t>11/9/2017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6442B7-F7A6-44F5-A940-BF91B5A1AE3C}" type="slidenum">
              <a:rPr lang="en-US" smtClean="0"/>
              <a:pPr/>
              <a:t>‹N›</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33974"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extLst/>
          </a:lstStyle>
          <a:p>
            <a:fld id="{59FC5A2C-8CF9-418C-929E-59F23F70E5F3}" type="datetime1">
              <a:rPr lang="en-US" smtClean="0"/>
              <a:pPr/>
              <a:t>11/9/2017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6442B7-F7A6-44F5-A940-BF91B5A1AE3C}"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extLst/>
          </a:lstStyle>
          <a:p>
            <a:fld id="{76569BAF-DF50-49A9-A24B-E772F34D4EE8}" type="datetime1">
              <a:rPr lang="en-US" smtClean="0"/>
              <a:pPr/>
              <a:t>11/9/2017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86442B7-F7A6-44F5-A940-BF91B5A1AE3C}"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extLst/>
          </a:lstStyle>
          <a:p>
            <a:fld id="{EFE29F9C-0FE7-4725-BBF1-3A439DEFF6B8}" type="datetime1">
              <a:rPr lang="en-US" smtClean="0"/>
              <a:pPr/>
              <a:t>11/9/2017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86442B7-F7A6-44F5-A940-BF91B5A1AE3C}"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Date Placeholder 1"/>
          <p:cNvSpPr>
            <a:spLocks noGrp="1"/>
          </p:cNvSpPr>
          <p:nvPr>
            <p:ph type="dt" sz="half" idx="10"/>
          </p:nvPr>
        </p:nvSpPr>
        <p:spPr/>
        <p:txBody>
          <a:bodyPr/>
          <a:lstStyle>
            <a:extLst/>
          </a:lstStyle>
          <a:p>
            <a:fld id="{AD192ABE-290F-4556-9BE6-EA283C4356C3}" type="datetime1">
              <a:rPr lang="en-US" smtClean="0"/>
              <a:pPr/>
              <a:t>11/9/2017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86442B7-F7A6-44F5-A940-BF91B5A1AE3C}" type="slidenum">
              <a:rPr lang="en-US" smtClean="0"/>
              <a:pPr/>
              <a:t>‹N›</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ln>
            <a:noFill/>
          </a:ln>
        </p:spPr>
        <p:txBody>
          <a:bodyPr anchor="b"/>
          <a:lstStyle>
            <a:lvl1pPr algn="l">
              <a:lnSpc>
                <a:spcPts val="2000"/>
              </a:lnSpc>
              <a:buNone/>
              <a:defRPr sz="2200" b="1" cap="all" baseline="0"/>
            </a:lvl1pPr>
            <a:extLst/>
          </a:lstStyle>
          <a:p>
            <a:r>
              <a:rPr lang="it-IT" smtClean="0"/>
              <a:t>Fare clic per modificare lo stile del titolo</a:t>
            </a:r>
            <a:endParaRPr lang="en-US" dirty="0"/>
          </a:p>
        </p:txBody>
      </p:sp>
      <p:sp>
        <p:nvSpPr>
          <p:cNvPr id="3" name="Text Placeholder 2"/>
          <p:cNvSpPr>
            <a:spLocks noGrp="1"/>
          </p:cNvSpPr>
          <p:nvPr>
            <p:ph type="body" idx="2"/>
          </p:nvPr>
        </p:nvSpPr>
        <p:spPr>
          <a:xfrm>
            <a:off x="457200" y="1435100"/>
            <a:ext cx="3810000" cy="698500"/>
          </a:xfr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it-IT" smtClean="0"/>
              <a:t>Fare clic per modificare stili del testo dello schema</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extLst/>
          </a:lstStyle>
          <a:p>
            <a:fld id="{92137221-B4EC-499E-8F13-52A4FCD99E36}" type="datetime1">
              <a:rPr lang="en-US" smtClean="0"/>
              <a:pPr/>
              <a:t>11/9/2017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6442B7-F7A6-44F5-A940-BF91B5A1AE3C}" type="slidenum">
              <a:rPr lang="en-US" smtClean="0">
                <a:solidFill>
                  <a:srgbClr val="FFFFFF"/>
                </a:solidFill>
              </a: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it-IT" smtClean="0"/>
              <a:t>Fare clic per modificare lo stile del titolo</a:t>
            </a:r>
            <a:endParaRPr lang="en-US" dirty="0"/>
          </a:p>
        </p:txBody>
      </p:sp>
      <p:sp>
        <p:nvSpPr>
          <p:cNvPr id="5" name="Date Placeholder 4"/>
          <p:cNvSpPr>
            <a:spLocks noGrp="1"/>
          </p:cNvSpPr>
          <p:nvPr>
            <p:ph type="dt" sz="half" idx="10"/>
          </p:nvPr>
        </p:nvSpPr>
        <p:spPr/>
        <p:txBody>
          <a:bodyPr/>
          <a:lstStyle>
            <a:extLst/>
          </a:lstStyle>
          <a:p>
            <a:fld id="{876F042D-FBEA-40C8-ACF1-388DE857BC66}" type="datetime1">
              <a:rPr lang="en-US" smtClean="0"/>
              <a:pPr/>
              <a:t>11/9/2017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6442B7-F7A6-44F5-A940-BF91B5A1AE3C}" type="slidenum">
              <a:rPr lang="en-US" smtClean="0">
                <a:solidFill>
                  <a:srgbClr val="FFFFFF"/>
                </a:solidFill>
              </a:rPr>
              <a:pPr/>
              <a:t>‹N›</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a:r>
              <a:rPr lang="it-IT" smtClean="0"/>
              <a:t>Fare clic sull'icona per inserire un'immagine</a:t>
            </a:r>
            <a:endParaRPr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 name="Text Placeholder 3"/>
          <p:cNvSpPr>
            <a:spLocks noGrp="1"/>
          </p:cNvSpPr>
          <p:nvPr>
            <p:ph type="body" sz="half" idx="2"/>
          </p:nvPr>
        </p:nvSpPr>
        <p:spPr>
          <a:xfrm>
            <a:off x="838200" y="4800600"/>
            <a:ext cx="4419600" cy="762000"/>
          </a:xfr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lang="it-IT" noProof="1" smtClean="0"/>
              <a:t>Fare clic per modificare lo stile del titolo</a:t>
            </a:r>
            <a:endParaRPr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a:r>
              <a:rPr lang="it-IT" noProof="1" smtClean="0"/>
              <a:t>Fare clic per modificare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lgn="r"/>
            <a:fld id="{1A33440A-D04E-4FB0-ACBB-D1FD42651063}" type="datetime1">
              <a:rPr lang="en-US" smtClean="0"/>
              <a:pPr algn="r"/>
              <a:t>11/9/2017</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pPr algn="ctr"/>
            <a:fld id="{E5C7EF4D-DD50-400C-9F04-EB20CB99416E}" type="slidenum">
              <a:rPr lang="en-US" sz="2800" smtClean="0">
                <a:solidFill>
                  <a:schemeClr val="tx2"/>
                </a:solidFill>
              </a:rPr>
              <a:pPr algn="ctr"/>
              <a:t>‹N›</a:t>
            </a:fld>
            <a:endParaRPr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it.wikipedia.org/wiki/Diametr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gi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it.wikipedia.org/wiki/Fat_Man"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it.wikipedia.org/wiki/Eugene_Shoemaker" TargetMode="External"/><Relationship Id="rId4" Type="http://schemas.openxmlformats.org/officeDocument/2006/relationships/hyperlink" Target="https://it.wikipedia.org/wiki/Nagasak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it.wikipedia.org/wiki/Asteroide_near-Earth#cite_note-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png"/><Relationship Id="rId7" Type="http://schemas.openxmlformats.org/officeDocument/2006/relationships/hyperlink" Target="https://it.wikipedia.org/wiki/177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it.wikipedia.org/wiki/Johann_Elert_Bode" TargetMode="External"/><Relationship Id="rId5" Type="http://schemas.openxmlformats.org/officeDocument/2006/relationships/hyperlink" Target="https://it.wikipedia.org/wiki/Johann_Daniel_Titius" TargetMode="External"/><Relationship Id="rId4" Type="http://schemas.openxmlformats.org/officeDocument/2006/relationships/hyperlink" Target="https://it.wikipedia.org/wiki/1766"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0.jpg"/><Relationship Id="rId7" Type="http://schemas.openxmlformats.org/officeDocument/2006/relationships/hyperlink" Target="https://it.wikipedia.org/wiki/Giuseppe_Piazzi"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it.wikipedia.org/wiki/Italia" TargetMode="External"/><Relationship Id="rId5" Type="http://schemas.openxmlformats.org/officeDocument/2006/relationships/hyperlink" Target="https://it.wikipedia.org/wiki/Astronomo" TargetMode="External"/><Relationship Id="rId4" Type="http://schemas.openxmlformats.org/officeDocument/2006/relationships/hyperlink" Target="https://it.wikipedia.org/wiki/180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0">
              <a:schemeClr val="accent3">
                <a:lumMod val="95000"/>
                <a:lumOff val="5000"/>
              </a:schemeClr>
            </a:gs>
            <a:gs pos="28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619672" y="1052736"/>
            <a:ext cx="5112568"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4" name="Sottotitolo 3"/>
          <p:cNvSpPr>
            <a:spLocks noGrp="1"/>
          </p:cNvSpPr>
          <p:nvPr>
            <p:ph type="subTitle" idx="1"/>
          </p:nvPr>
        </p:nvSpPr>
        <p:spPr>
          <a:xfrm>
            <a:off x="1819062" y="3626926"/>
            <a:ext cx="7074833" cy="3114442"/>
          </a:xfrm>
          <a:gradFill flip="none" rotWithShape="1">
            <a:gsLst>
              <a:gs pos="0">
                <a:schemeClr val="accent3">
                  <a:lumMod val="0"/>
                  <a:lumOff val="100000"/>
                </a:schemeClr>
              </a:gs>
              <a:gs pos="30000">
                <a:schemeClr val="accent3">
                  <a:lumMod val="0"/>
                  <a:lumOff val="100000"/>
                </a:schemeClr>
              </a:gs>
              <a:gs pos="78000">
                <a:schemeClr val="accent3">
                  <a:lumMod val="100000"/>
                </a:schemeClr>
              </a:gs>
            </a:gsLst>
            <a:path path="circle">
              <a:fillToRect l="50000" t="-80000" r="50000" b="180000"/>
            </a:path>
            <a:tileRect/>
          </a:gradFill>
        </p:spPr>
        <p:txBody>
          <a:bodyPr>
            <a:normAutofit/>
          </a:bodyPr>
          <a:lstStyle/>
          <a:p>
            <a:r>
              <a:rPr lang="it-IT" dirty="0" smtClean="0">
                <a:solidFill>
                  <a:schemeClr val="accent5">
                    <a:lumMod val="75000"/>
                  </a:schemeClr>
                </a:solidFill>
              </a:rPr>
              <a:t>   </a:t>
            </a:r>
            <a:r>
              <a:rPr lang="it-IT" i="1" dirty="0" smtClean="0">
                <a:solidFill>
                  <a:schemeClr val="accent5">
                    <a:lumMod val="75000"/>
                  </a:schemeClr>
                </a:solidFill>
              </a:rPr>
              <a:t>Massimo Banfi</a:t>
            </a:r>
          </a:p>
          <a:p>
            <a:endParaRPr lang="it-IT" dirty="0" smtClean="0">
              <a:solidFill>
                <a:schemeClr val="accent5">
                  <a:lumMod val="75000"/>
                </a:schemeClr>
              </a:solidFill>
            </a:endParaRPr>
          </a:p>
          <a:p>
            <a:pPr algn="r"/>
            <a:r>
              <a:rPr lang="it-IT" sz="1800" b="1" dirty="0" smtClean="0">
                <a:solidFill>
                  <a:srgbClr val="FF0000"/>
                </a:solidFill>
                <a:latin typeface="Times New Roman" panose="02020603050405020304" pitchFamily="18" charset="0"/>
                <a:cs typeface="Times New Roman" panose="02020603050405020304" pitchFamily="18" charset="0"/>
              </a:rPr>
              <a:t>A25 «Nova Milanese </a:t>
            </a:r>
            <a:r>
              <a:rPr lang="it-IT" sz="1800" b="1" dirty="0" err="1">
                <a:solidFill>
                  <a:srgbClr val="FF0000"/>
                </a:solidFill>
                <a:latin typeface="Times New Roman" panose="02020603050405020304" pitchFamily="18" charset="0"/>
                <a:cs typeface="Times New Roman" panose="02020603050405020304" pitchFamily="18" charset="0"/>
              </a:rPr>
              <a:t>O</a:t>
            </a:r>
            <a:r>
              <a:rPr lang="it-IT" sz="1800" b="1" dirty="0" err="1" smtClean="0">
                <a:solidFill>
                  <a:srgbClr val="FF0000"/>
                </a:solidFill>
                <a:latin typeface="Times New Roman" panose="02020603050405020304" pitchFamily="18" charset="0"/>
                <a:cs typeface="Times New Roman" panose="02020603050405020304" pitchFamily="18" charset="0"/>
              </a:rPr>
              <a:t>bservatory</a:t>
            </a:r>
            <a:r>
              <a:rPr lang="it-IT" sz="1800" b="1" dirty="0" smtClean="0">
                <a:solidFill>
                  <a:srgbClr val="FF0000"/>
                </a:solidFill>
                <a:latin typeface="Times New Roman" panose="02020603050405020304" pitchFamily="18" charset="0"/>
                <a:cs typeface="Times New Roman" panose="02020603050405020304" pitchFamily="18" charset="0"/>
              </a:rPr>
              <a:t>» </a:t>
            </a:r>
            <a:br>
              <a:rPr lang="it-IT" sz="1800" b="1" dirty="0" smtClean="0">
                <a:solidFill>
                  <a:srgbClr val="FF0000"/>
                </a:solidFill>
                <a:latin typeface="Times New Roman" panose="02020603050405020304" pitchFamily="18" charset="0"/>
                <a:cs typeface="Times New Roman" panose="02020603050405020304" pitchFamily="18" charset="0"/>
              </a:rPr>
            </a:br>
            <a:r>
              <a:rPr lang="it-IT" sz="1800" b="1" dirty="0" smtClean="0">
                <a:solidFill>
                  <a:srgbClr val="FF0000"/>
                </a:solidFill>
                <a:latin typeface="Times New Roman" panose="02020603050405020304" pitchFamily="18" charset="0"/>
                <a:cs typeface="Times New Roman" panose="02020603050405020304" pitchFamily="18" charset="0"/>
              </a:rPr>
              <a:t>A36 «Osservatorio delle Prealpi Orobiche di Ganda (BG)»</a:t>
            </a:r>
          </a:p>
          <a:p>
            <a:pPr algn="r"/>
            <a:r>
              <a:rPr lang="it-IT" sz="1800" b="1" dirty="0" smtClean="0">
                <a:solidFill>
                  <a:srgbClr val="FF0000"/>
                </a:solidFill>
                <a:latin typeface="Times New Roman" panose="02020603050405020304" pitchFamily="18" charset="0"/>
                <a:cs typeface="Times New Roman" panose="02020603050405020304" pitchFamily="18" charset="0"/>
              </a:rPr>
              <a:t>C26 «Osservatorio Città di Seveso»</a:t>
            </a:r>
          </a:p>
          <a:p>
            <a:pPr algn="r"/>
            <a:r>
              <a:rPr lang="it-IT" sz="1800" b="1" dirty="0" smtClean="0">
                <a:solidFill>
                  <a:srgbClr val="FF0000"/>
                </a:solidFill>
                <a:latin typeface="Times New Roman" panose="02020603050405020304" pitchFamily="18" charset="0"/>
                <a:cs typeface="Times New Roman" panose="02020603050405020304" pitchFamily="18" charset="0"/>
              </a:rPr>
              <a:t>«Wild </a:t>
            </a:r>
            <a:r>
              <a:rPr lang="it-IT" sz="1800" b="1" dirty="0" err="1" smtClean="0">
                <a:solidFill>
                  <a:srgbClr val="FF0000"/>
                </a:solidFill>
                <a:latin typeface="Times New Roman" panose="02020603050405020304" pitchFamily="18" charset="0"/>
                <a:cs typeface="Times New Roman" panose="02020603050405020304" pitchFamily="18" charset="0"/>
              </a:rPr>
              <a:t>Boar</a:t>
            </a:r>
            <a:r>
              <a:rPr lang="it-IT" sz="1800" b="1" dirty="0" smtClean="0">
                <a:solidFill>
                  <a:srgbClr val="FF0000"/>
                </a:solidFill>
                <a:latin typeface="Times New Roman" panose="02020603050405020304" pitchFamily="18" charset="0"/>
                <a:cs typeface="Times New Roman" panose="02020603050405020304" pitchFamily="18" charset="0"/>
              </a:rPr>
              <a:t> </a:t>
            </a:r>
            <a:r>
              <a:rPr lang="it-IT" sz="1800" b="1" dirty="0" err="1" smtClean="0">
                <a:solidFill>
                  <a:srgbClr val="FF0000"/>
                </a:solidFill>
                <a:latin typeface="Times New Roman" panose="02020603050405020304" pitchFamily="18" charset="0"/>
                <a:cs typeface="Times New Roman" panose="02020603050405020304" pitchFamily="18" charset="0"/>
              </a:rPr>
              <a:t>Observatory</a:t>
            </a:r>
            <a:r>
              <a:rPr lang="it-IT" sz="1800" b="1" dirty="0" smtClean="0">
                <a:solidFill>
                  <a:srgbClr val="FF0000"/>
                </a:solidFill>
                <a:latin typeface="Times New Roman" panose="02020603050405020304" pitchFamily="18" charset="0"/>
                <a:cs typeface="Times New Roman" panose="02020603050405020304" pitchFamily="18" charset="0"/>
              </a:rPr>
              <a:t>» di Manciano</a:t>
            </a:r>
            <a:endParaRPr lang="it-IT" sz="18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Risultati immagini per copyright simbo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3717033"/>
            <a:ext cx="282492" cy="2880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556792"/>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endParaRPr lang="it-IT" sz="14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772816"/>
            <a:ext cx="6048672" cy="4536504"/>
          </a:xfrm>
          <a:prstGeom prst="rect">
            <a:avLst/>
          </a:prstGeom>
        </p:spPr>
      </p:pic>
      <p:sp>
        <p:nvSpPr>
          <p:cNvPr id="5" name="CasellaDiTesto 4"/>
          <p:cNvSpPr txBox="1"/>
          <p:nvPr/>
        </p:nvSpPr>
        <p:spPr>
          <a:xfrm>
            <a:off x="7380312" y="2348880"/>
            <a:ext cx="1440160" cy="2592288"/>
          </a:xfrm>
          <a:prstGeom prst="rect">
            <a:avLst/>
          </a:prstGeom>
          <a:solidFill>
            <a:srgbClr val="F4EA66"/>
          </a:solidFill>
        </p:spPr>
        <p:txBody>
          <a:bodyPr wrap="square" rtlCol="0">
            <a:spAutoFit/>
          </a:bodyPr>
          <a:lstStyle/>
          <a:p>
            <a:r>
              <a:rPr lang="it-IT" dirty="0" smtClean="0"/>
              <a:t>Tranne che per gli oggetti più grossi, le forme non sono sferiche ma fortemente irregolari</a:t>
            </a:r>
            <a:endParaRPr lang="it-IT" dirty="0"/>
          </a:p>
        </p:txBody>
      </p:sp>
    </p:spTree>
    <p:extLst>
      <p:ext uri="{BB962C8B-B14F-4D97-AF65-F5344CB8AC3E}">
        <p14:creationId xmlns:p14="http://schemas.microsoft.com/office/powerpoint/2010/main" val="720232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412776"/>
            <a:ext cx="7547371" cy="4981792"/>
          </a:xfrm>
          <a:prstGeom prst="rect">
            <a:avLst/>
          </a:prstGeom>
        </p:spPr>
      </p:pic>
    </p:spTree>
    <p:extLst>
      <p:ext uri="{BB962C8B-B14F-4D97-AF65-F5344CB8AC3E}">
        <p14:creationId xmlns:p14="http://schemas.microsoft.com/office/powerpoint/2010/main" val="3823572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556792"/>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endParaRPr lang="it-IT" sz="14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492" y="1268761"/>
            <a:ext cx="3568996" cy="2304255"/>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9368" y="1328067"/>
            <a:ext cx="2312512" cy="2549848"/>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4684" y="3860268"/>
            <a:ext cx="2599724" cy="2161020"/>
          </a:xfrm>
          <a:prstGeom prst="rect">
            <a:avLst/>
          </a:prstGeom>
        </p:spPr>
      </p:pic>
      <p:pic>
        <p:nvPicPr>
          <p:cNvPr id="7" name="Immagin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0404" y="4305900"/>
            <a:ext cx="2684820" cy="2117605"/>
          </a:xfrm>
          <a:prstGeom prst="rect">
            <a:avLst/>
          </a:prstGeom>
        </p:spPr>
      </p:pic>
      <p:sp>
        <p:nvSpPr>
          <p:cNvPr id="8" name="CasellaDiTesto 7"/>
          <p:cNvSpPr txBox="1"/>
          <p:nvPr/>
        </p:nvSpPr>
        <p:spPr>
          <a:xfrm>
            <a:off x="3707905" y="1412776"/>
            <a:ext cx="1474638" cy="2031325"/>
          </a:xfrm>
          <a:prstGeom prst="rect">
            <a:avLst/>
          </a:prstGeom>
          <a:solidFill>
            <a:srgbClr val="F4EA66"/>
          </a:solidFill>
          <a:ln>
            <a:solidFill>
              <a:srgbClr val="002060"/>
            </a:solidFill>
          </a:ln>
        </p:spPr>
        <p:txBody>
          <a:bodyPr wrap="square" rtlCol="0">
            <a:spAutoFit/>
          </a:bodyPr>
          <a:lstStyle/>
          <a:p>
            <a:r>
              <a:rPr lang="it-IT" dirty="0" smtClean="0">
                <a:solidFill>
                  <a:srgbClr val="FF0000"/>
                </a:solidFill>
              </a:rPr>
              <a:t>In senso antiorario:</a:t>
            </a:r>
          </a:p>
          <a:p>
            <a:endParaRPr lang="it-IT" dirty="0" smtClean="0">
              <a:solidFill>
                <a:srgbClr val="FF0000"/>
              </a:solidFill>
            </a:endParaRPr>
          </a:p>
          <a:p>
            <a:r>
              <a:rPr lang="it-IT" dirty="0" smtClean="0">
                <a:solidFill>
                  <a:srgbClr val="FF0000"/>
                </a:solidFill>
              </a:rPr>
              <a:t>Eros, </a:t>
            </a:r>
          </a:p>
          <a:p>
            <a:r>
              <a:rPr lang="it-IT" dirty="0" smtClean="0">
                <a:solidFill>
                  <a:srgbClr val="FF0000"/>
                </a:solidFill>
              </a:rPr>
              <a:t>Ida e </a:t>
            </a:r>
            <a:r>
              <a:rPr lang="it-IT" dirty="0" err="1" smtClean="0">
                <a:solidFill>
                  <a:srgbClr val="FF0000"/>
                </a:solidFill>
              </a:rPr>
              <a:t>Dactyl</a:t>
            </a:r>
            <a:r>
              <a:rPr lang="it-IT" dirty="0">
                <a:solidFill>
                  <a:srgbClr val="FF0000"/>
                </a:solidFill>
              </a:rPr>
              <a:t>,</a:t>
            </a:r>
            <a:r>
              <a:rPr lang="it-IT" dirty="0" smtClean="0">
                <a:solidFill>
                  <a:srgbClr val="FF0000"/>
                </a:solidFill>
              </a:rPr>
              <a:t> </a:t>
            </a:r>
            <a:r>
              <a:rPr lang="it-IT" dirty="0" err="1" smtClean="0">
                <a:solidFill>
                  <a:srgbClr val="FF0000"/>
                </a:solidFill>
              </a:rPr>
              <a:t>Gaspra</a:t>
            </a:r>
            <a:r>
              <a:rPr lang="it-IT" dirty="0" smtClean="0">
                <a:solidFill>
                  <a:srgbClr val="FF0000"/>
                </a:solidFill>
              </a:rPr>
              <a:t> e </a:t>
            </a:r>
            <a:r>
              <a:rPr lang="it-IT" dirty="0" err="1" smtClean="0">
                <a:solidFill>
                  <a:srgbClr val="FF0000"/>
                </a:solidFill>
              </a:rPr>
              <a:t>Mathilda</a:t>
            </a:r>
            <a:endParaRPr lang="it-IT" dirty="0">
              <a:solidFill>
                <a:srgbClr val="FF0000"/>
              </a:solidFill>
            </a:endParaRPr>
          </a:p>
        </p:txBody>
      </p:sp>
    </p:spTree>
    <p:extLst>
      <p:ext uri="{BB962C8B-B14F-4D97-AF65-F5344CB8AC3E}">
        <p14:creationId xmlns:p14="http://schemas.microsoft.com/office/powerpoint/2010/main" val="1156571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078955" y="1394744"/>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endParaRPr lang="it-IT" sz="1400" dirty="0"/>
          </a:p>
        </p:txBody>
      </p:sp>
      <p:sp>
        <p:nvSpPr>
          <p:cNvPr id="8" name="CasellaDiTesto 7"/>
          <p:cNvSpPr txBox="1"/>
          <p:nvPr/>
        </p:nvSpPr>
        <p:spPr>
          <a:xfrm>
            <a:off x="1359276" y="1844824"/>
            <a:ext cx="2636660" cy="4093428"/>
          </a:xfrm>
          <a:prstGeom prst="rect">
            <a:avLst/>
          </a:prstGeom>
          <a:solidFill>
            <a:srgbClr val="FFFF00"/>
          </a:solidFill>
          <a:ln>
            <a:solidFill>
              <a:srgbClr val="FF3300"/>
            </a:solidFill>
          </a:ln>
        </p:spPr>
        <p:txBody>
          <a:bodyPr wrap="square" rtlCol="0">
            <a:spAutoFit/>
          </a:bodyPr>
          <a:lstStyle/>
          <a:p>
            <a:r>
              <a:rPr lang="it-IT" sz="2000" dirty="0" smtClean="0">
                <a:solidFill>
                  <a:schemeClr val="accent5">
                    <a:lumMod val="75000"/>
                  </a:schemeClr>
                </a:solidFill>
              </a:rPr>
              <a:t>Gli asteroidi sono oggetti relativamente piccoli che hanno spesso orbite che incrociano gli altri pianeti, tra cui la Terra e la Luna.</a:t>
            </a:r>
          </a:p>
          <a:p>
            <a:endParaRPr lang="it-IT" sz="2000" dirty="0">
              <a:solidFill>
                <a:schemeClr val="accent5">
                  <a:lumMod val="75000"/>
                </a:schemeClr>
              </a:solidFill>
            </a:endParaRPr>
          </a:p>
          <a:p>
            <a:r>
              <a:rPr lang="it-IT" sz="2000" dirty="0" smtClean="0">
                <a:solidFill>
                  <a:schemeClr val="accent5">
                    <a:lumMod val="75000"/>
                  </a:schemeClr>
                </a:solidFill>
              </a:rPr>
              <a:t>In passato gli impatti sono stati numerosissimi. I crateri lunari ne sono un chiaro esempio.</a:t>
            </a:r>
            <a:endParaRPr lang="it-IT" sz="2000" dirty="0">
              <a:solidFill>
                <a:schemeClr val="accent5">
                  <a:lumMod val="75000"/>
                </a:schemeClr>
              </a:solidFill>
            </a:endParaRP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337993"/>
            <a:ext cx="4427922" cy="2689733"/>
          </a:xfrm>
          <a:prstGeom prst="rect">
            <a:avLst/>
          </a:prstGeom>
          <a:ln>
            <a:solidFill>
              <a:srgbClr val="FF3300"/>
            </a:solidFill>
          </a:ln>
        </p:spPr>
      </p:pic>
      <p:pic>
        <p:nvPicPr>
          <p:cNvPr id="6146" name="Picture 2" descr="Risultati immagini per crateri luna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149080"/>
            <a:ext cx="2736304" cy="2462675"/>
          </a:xfrm>
          <a:prstGeom prst="rect">
            <a:avLst/>
          </a:prstGeom>
          <a:noFill/>
          <a:ln>
            <a:solidFill>
              <a:srgbClr val="FD3F0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037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556792"/>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endParaRPr lang="it-IT" sz="14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127" y="2420888"/>
            <a:ext cx="5015831" cy="2232248"/>
          </a:xfrm>
          <a:prstGeom prst="rect">
            <a:avLst/>
          </a:prstGeom>
        </p:spPr>
      </p:pic>
      <p:sp>
        <p:nvSpPr>
          <p:cNvPr id="5" name="CasellaDiTesto 4"/>
          <p:cNvSpPr txBox="1"/>
          <p:nvPr/>
        </p:nvSpPr>
        <p:spPr>
          <a:xfrm>
            <a:off x="1403648" y="2132856"/>
            <a:ext cx="2526831" cy="3477875"/>
          </a:xfrm>
          <a:prstGeom prst="rect">
            <a:avLst/>
          </a:prstGeom>
          <a:noFill/>
        </p:spPr>
        <p:txBody>
          <a:bodyPr wrap="square" rtlCol="0">
            <a:spAutoFit/>
          </a:bodyPr>
          <a:lstStyle/>
          <a:p>
            <a:r>
              <a:rPr lang="it-IT" sz="2000" dirty="0" smtClean="0">
                <a:solidFill>
                  <a:srgbClr val="FF0000"/>
                </a:solidFill>
              </a:rPr>
              <a:t>Il METEOR CRATER in Arizona.</a:t>
            </a:r>
            <a:r>
              <a:rPr lang="it-IT" sz="2000" dirty="0">
                <a:solidFill>
                  <a:srgbClr val="FF0000"/>
                </a:solidFill>
              </a:rPr>
              <a:t> </a:t>
            </a:r>
            <a:endParaRPr lang="it-IT" sz="2000" dirty="0" smtClean="0">
              <a:solidFill>
                <a:srgbClr val="FF0000"/>
              </a:solidFill>
            </a:endParaRPr>
          </a:p>
          <a:p>
            <a:endParaRPr lang="it-IT" dirty="0" smtClean="0"/>
          </a:p>
          <a:p>
            <a:endParaRPr lang="it-IT" dirty="0"/>
          </a:p>
          <a:p>
            <a:r>
              <a:rPr lang="it-IT" dirty="0" smtClean="0"/>
              <a:t>Il </a:t>
            </a:r>
            <a:r>
              <a:rPr lang="it-IT" dirty="0"/>
              <a:t>cratere è largo circa 1.200 metri, profondo 170 ed è stato generato 49.000 anni fa dall'impatto di un meteorite del </a:t>
            </a:r>
            <a:r>
              <a:rPr lang="it-IT" dirty="0">
                <a:hlinkClick r:id="rId4" tooltip="Diametro"/>
              </a:rPr>
              <a:t>diametro</a:t>
            </a:r>
            <a:r>
              <a:rPr lang="it-IT" dirty="0"/>
              <a:t> di circa 25-30 metri.</a:t>
            </a:r>
          </a:p>
        </p:txBody>
      </p:sp>
    </p:spTree>
    <p:extLst>
      <p:ext uri="{BB962C8B-B14F-4D97-AF65-F5344CB8AC3E}">
        <p14:creationId xmlns:p14="http://schemas.microsoft.com/office/powerpoint/2010/main" val="3992453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556792"/>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endParaRPr lang="it-IT" sz="1400" dirty="0"/>
          </a:p>
        </p:txBody>
      </p:sp>
      <p:pic>
        <p:nvPicPr>
          <p:cNvPr id="7170" name="Picture 2" descr="Risultati immagini per METEORITE E DINOSAU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645" y="2708918"/>
            <a:ext cx="4615969" cy="266429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6" name="Rettangolo 5"/>
          <p:cNvSpPr/>
          <p:nvPr/>
        </p:nvSpPr>
        <p:spPr>
          <a:xfrm>
            <a:off x="1619672" y="1772815"/>
            <a:ext cx="6336704" cy="73357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L’estinzione dei dinosauri fu probabilmente causata da un meteorite</a:t>
            </a:r>
            <a:endParaRPr lang="it-IT" sz="2400" dirty="0"/>
          </a:p>
        </p:txBody>
      </p:sp>
      <p:pic>
        <p:nvPicPr>
          <p:cNvPr id="7172" name="Picture 4" descr="Risultati immagini per METEORITE E DINOSAU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645024"/>
            <a:ext cx="357187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338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1331640" y="1556792"/>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endParaRPr lang="it-IT" sz="1400" dirty="0"/>
          </a:p>
        </p:txBody>
      </p:sp>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pic>
        <p:nvPicPr>
          <p:cNvPr id="5" name="Immagine 4"/>
          <p:cNvPicPr>
            <a:picLocks noChangeAspect="1"/>
          </p:cNvPicPr>
          <p:nvPr/>
        </p:nvPicPr>
        <p:blipFill>
          <a:blip r:embed="rId3"/>
          <a:stretch>
            <a:fillRect/>
          </a:stretch>
        </p:blipFill>
        <p:spPr>
          <a:xfrm>
            <a:off x="4626462" y="1998712"/>
            <a:ext cx="4156720" cy="4156720"/>
          </a:xfrm>
          <a:prstGeom prst="rect">
            <a:avLst/>
          </a:prstGeom>
        </p:spPr>
      </p:pic>
      <p:sp>
        <p:nvSpPr>
          <p:cNvPr id="4" name="CasellaDiTesto 3"/>
          <p:cNvSpPr txBox="1"/>
          <p:nvPr/>
        </p:nvSpPr>
        <p:spPr>
          <a:xfrm>
            <a:off x="1331640" y="1628800"/>
            <a:ext cx="3185524" cy="4801314"/>
          </a:xfrm>
          <a:prstGeom prst="rect">
            <a:avLst/>
          </a:prstGeom>
          <a:noFill/>
          <a:ln>
            <a:solidFill>
              <a:srgbClr val="FF0000"/>
            </a:solidFill>
          </a:ln>
        </p:spPr>
        <p:txBody>
          <a:bodyPr wrap="square" rtlCol="0">
            <a:spAutoFit/>
          </a:bodyPr>
          <a:lstStyle/>
          <a:p>
            <a:r>
              <a:rPr lang="it-IT" dirty="0"/>
              <a:t>L’evento risale a circa 65 milioni d’anni fa e probabilmente provocò un cataclisma di portata planetaria, determinando, forse, anche la scomparsa dei dinosauri. </a:t>
            </a:r>
            <a:endParaRPr lang="it-IT" dirty="0" smtClean="0"/>
          </a:p>
          <a:p>
            <a:endParaRPr lang="it-IT" dirty="0"/>
          </a:p>
          <a:p>
            <a:r>
              <a:rPr lang="it-IT" dirty="0" smtClean="0"/>
              <a:t>Si </a:t>
            </a:r>
            <a:r>
              <a:rPr lang="it-IT" dirty="0"/>
              <a:t>crede che a provocare tutto ciò sia stato un asteroide dalle dimensioni di almeno 10 Km di diametro. Restano ancora oggi, di questo terribile evento, tre anelli del diametro di 80,100 e 170 Km, che sono stati riconosciuti in base alle anomalie del campo gravitazionale della zona.</a:t>
            </a:r>
          </a:p>
        </p:txBody>
      </p:sp>
    </p:spTree>
    <p:extLst>
      <p:ext uri="{BB962C8B-B14F-4D97-AF65-F5344CB8AC3E}">
        <p14:creationId xmlns:p14="http://schemas.microsoft.com/office/powerpoint/2010/main" val="2650811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295636" y="1484784"/>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pPr algn="ctr"/>
            <a:r>
              <a:rPr lang="it-IT" sz="2400" dirty="0" smtClean="0">
                <a:solidFill>
                  <a:srgbClr val="FF0000"/>
                </a:solidFill>
              </a:rPr>
              <a:t>L’impatto tra la Terra e un meteorite, è possibile oggi ??</a:t>
            </a:r>
            <a:endParaRPr lang="it-IT" sz="2400" dirty="0">
              <a:solidFill>
                <a:srgbClr val="FF0000"/>
              </a:solidFill>
            </a:endParaRPr>
          </a:p>
        </p:txBody>
      </p:sp>
      <p:pic>
        <p:nvPicPr>
          <p:cNvPr id="5" name="Immagine 4"/>
          <p:cNvPicPr>
            <a:picLocks noChangeAspect="1"/>
          </p:cNvPicPr>
          <p:nvPr/>
        </p:nvPicPr>
        <p:blipFill>
          <a:blip r:embed="rId3"/>
          <a:stretch>
            <a:fillRect/>
          </a:stretch>
        </p:blipFill>
        <p:spPr>
          <a:xfrm>
            <a:off x="1115616" y="3356992"/>
            <a:ext cx="3350998" cy="2232248"/>
          </a:xfrm>
          <a:prstGeom prst="rect">
            <a:avLst/>
          </a:prstGeom>
          <a:ln>
            <a:solidFill>
              <a:srgbClr val="FF3300"/>
            </a:solidFill>
          </a:ln>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2060848"/>
            <a:ext cx="3474715" cy="2327103"/>
          </a:xfrm>
          <a:prstGeom prst="rect">
            <a:avLst/>
          </a:prstGeom>
          <a:ln>
            <a:solidFill>
              <a:srgbClr val="D42F22"/>
            </a:solidFill>
          </a:ln>
        </p:spPr>
      </p:pic>
      <p:sp>
        <p:nvSpPr>
          <p:cNvPr id="6" name="CasellaDiTesto 5"/>
          <p:cNvSpPr txBox="1"/>
          <p:nvPr/>
        </p:nvSpPr>
        <p:spPr>
          <a:xfrm>
            <a:off x="1691680" y="2204864"/>
            <a:ext cx="2376264" cy="923330"/>
          </a:xfrm>
          <a:prstGeom prst="rect">
            <a:avLst/>
          </a:prstGeom>
          <a:solidFill>
            <a:srgbClr val="66FFCC"/>
          </a:solidFill>
          <a:ln>
            <a:solidFill>
              <a:srgbClr val="00B050"/>
            </a:solidFill>
          </a:ln>
        </p:spPr>
        <p:txBody>
          <a:bodyPr wrap="square" rtlCol="0">
            <a:spAutoFit/>
          </a:bodyPr>
          <a:lstStyle/>
          <a:p>
            <a:r>
              <a:rPr lang="it-IT" dirty="0" err="1" smtClean="0">
                <a:solidFill>
                  <a:schemeClr val="tx1">
                    <a:lumMod val="85000"/>
                    <a:lumOff val="15000"/>
                  </a:schemeClr>
                </a:solidFill>
              </a:rPr>
              <a:t>Chelyabinsk</a:t>
            </a:r>
            <a:r>
              <a:rPr lang="it-IT" dirty="0" smtClean="0">
                <a:solidFill>
                  <a:schemeClr val="tx1">
                    <a:lumMod val="85000"/>
                    <a:lumOff val="15000"/>
                  </a:schemeClr>
                </a:solidFill>
              </a:rPr>
              <a:t>, Russia, </a:t>
            </a:r>
            <a:br>
              <a:rPr lang="it-IT" dirty="0" smtClean="0">
                <a:solidFill>
                  <a:schemeClr val="tx1">
                    <a:lumMod val="85000"/>
                    <a:lumOff val="15000"/>
                  </a:schemeClr>
                </a:solidFill>
              </a:rPr>
            </a:br>
            <a:r>
              <a:rPr lang="it-IT" b="1" dirty="0" smtClean="0">
                <a:solidFill>
                  <a:schemeClr val="tx1">
                    <a:lumMod val="85000"/>
                    <a:lumOff val="15000"/>
                  </a:schemeClr>
                </a:solidFill>
              </a:rPr>
              <a:t>13 </a:t>
            </a:r>
            <a:r>
              <a:rPr lang="it-IT" b="1" dirty="0">
                <a:solidFill>
                  <a:schemeClr val="tx1">
                    <a:lumMod val="85000"/>
                    <a:lumOff val="15000"/>
                  </a:schemeClr>
                </a:solidFill>
              </a:rPr>
              <a:t>febbraio 2013</a:t>
            </a:r>
            <a:r>
              <a:rPr lang="it-IT" dirty="0">
                <a:solidFill>
                  <a:schemeClr val="tx1">
                    <a:lumMod val="85000"/>
                    <a:lumOff val="15000"/>
                  </a:schemeClr>
                </a:solidFill>
              </a:rPr>
              <a:t> </a:t>
            </a:r>
            <a:br>
              <a:rPr lang="it-IT" dirty="0">
                <a:solidFill>
                  <a:schemeClr val="tx1">
                    <a:lumMod val="85000"/>
                    <a:lumOff val="15000"/>
                  </a:schemeClr>
                </a:solidFill>
              </a:rPr>
            </a:br>
            <a:endParaRPr lang="it-IT" dirty="0">
              <a:solidFill>
                <a:schemeClr val="tx1">
                  <a:lumMod val="85000"/>
                  <a:lumOff val="15000"/>
                </a:schemeClr>
              </a:solidFill>
            </a:endParaRPr>
          </a:p>
        </p:txBody>
      </p:sp>
      <p:sp>
        <p:nvSpPr>
          <p:cNvPr id="7" name="CasellaDiTesto 6"/>
          <p:cNvSpPr txBox="1"/>
          <p:nvPr/>
        </p:nvSpPr>
        <p:spPr>
          <a:xfrm>
            <a:off x="4646634" y="4509120"/>
            <a:ext cx="4389862" cy="2031325"/>
          </a:xfrm>
          <a:prstGeom prst="rect">
            <a:avLst/>
          </a:prstGeom>
          <a:noFill/>
          <a:ln>
            <a:solidFill>
              <a:schemeClr val="accent4">
                <a:lumMod val="75000"/>
              </a:schemeClr>
            </a:solidFill>
          </a:ln>
        </p:spPr>
        <p:txBody>
          <a:bodyPr wrap="square" rtlCol="0">
            <a:spAutoFit/>
          </a:bodyPr>
          <a:lstStyle/>
          <a:p>
            <a:r>
              <a:rPr lang="it-IT" dirty="0" smtClean="0"/>
              <a:t>Meteorite di 15 </a:t>
            </a:r>
            <a:r>
              <a:rPr lang="it-IT" dirty="0"/>
              <a:t>metri di diametro e 10.000 </a:t>
            </a:r>
            <a:r>
              <a:rPr lang="it-IT" dirty="0" smtClean="0"/>
              <a:t>tonnellate. </a:t>
            </a:r>
            <a:r>
              <a:rPr lang="it-IT" dirty="0"/>
              <a:t>I 500 </a:t>
            </a:r>
            <a:r>
              <a:rPr lang="it-IT" dirty="0" err="1"/>
              <a:t>kilotoni</a:t>
            </a:r>
            <a:r>
              <a:rPr lang="it-IT" dirty="0"/>
              <a:t> liberati dall’esplosione (circa 30 volte l’energia rilasciata dalla bomba di Hiroshima) generarono un’onda d’urto tale da provocare ingenti danni alle strutture della città, con il conseguente ferimento di 1500 persone</a:t>
            </a:r>
            <a:r>
              <a:rPr lang="it-IT" dirty="0" smtClean="0"/>
              <a:t>.</a:t>
            </a:r>
            <a:endParaRPr lang="it-IT" dirty="0"/>
          </a:p>
        </p:txBody>
      </p:sp>
    </p:spTree>
    <p:extLst>
      <p:ext uri="{BB962C8B-B14F-4D97-AF65-F5344CB8AC3E}">
        <p14:creationId xmlns:p14="http://schemas.microsoft.com/office/powerpoint/2010/main" val="2129812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268760"/>
            <a:ext cx="7594558" cy="5400599"/>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pPr algn="ctr"/>
            <a:r>
              <a:rPr lang="it-IT" sz="3200" dirty="0" smtClean="0">
                <a:solidFill>
                  <a:srgbClr val="FF0000"/>
                </a:solidFill>
              </a:rPr>
              <a:t>Tunguska, Siberia, 30 giugno1908</a:t>
            </a:r>
            <a:endParaRPr lang="it-IT" sz="3200" dirty="0">
              <a:solidFill>
                <a:srgbClr val="FF0000"/>
              </a:solidFill>
            </a:endParaRPr>
          </a:p>
          <a:p>
            <a:pPr algn="ctr"/>
            <a:endParaRPr lang="it-IT" sz="3200" dirty="0">
              <a:solidFill>
                <a:srgbClr val="FF0000"/>
              </a:solidFill>
            </a:endParaRPr>
          </a:p>
        </p:txBody>
      </p:sp>
      <p:pic>
        <p:nvPicPr>
          <p:cNvPr id="8194" name="Picture 2" descr="Risultati immagini per tungus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558" y="1988840"/>
            <a:ext cx="4380905"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475656" y="1988840"/>
            <a:ext cx="2714166" cy="4522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L'ipotesi più accreditata come causa del fenomeno è l'esplosione di un </a:t>
            </a:r>
            <a:r>
              <a:rPr lang="it-IT" dirty="0" smtClean="0"/>
              <a:t>asteroide sassoso </a:t>
            </a:r>
            <a:r>
              <a:rPr lang="it-IT" dirty="0"/>
              <a:t>di dimensioni comprese fra i 30 ed i 60 m di diametro che si muoveva a una velocità di almeno 15 chilometri al secondo (54.000 km/h). </a:t>
            </a:r>
            <a:endParaRPr lang="it-IT" dirty="0" smtClean="0"/>
          </a:p>
          <a:p>
            <a:pPr algn="ctr"/>
            <a:endParaRPr lang="it-IT" dirty="0"/>
          </a:p>
          <a:p>
            <a:pPr algn="ctr"/>
            <a:r>
              <a:rPr lang="it-IT" dirty="0" smtClean="0"/>
              <a:t>La </a:t>
            </a:r>
            <a:r>
              <a:rPr lang="it-IT" dirty="0"/>
              <a:t>deflagrazione del corpo celeste sarebbe avvenuta a un'altezza di 8 chilometri.</a:t>
            </a:r>
          </a:p>
        </p:txBody>
      </p:sp>
      <p:sp>
        <p:nvSpPr>
          <p:cNvPr id="5" name="CasellaDiTesto 4"/>
          <p:cNvSpPr txBox="1"/>
          <p:nvPr/>
        </p:nvSpPr>
        <p:spPr>
          <a:xfrm>
            <a:off x="5652120" y="5423808"/>
            <a:ext cx="2160240" cy="646331"/>
          </a:xfrm>
          <a:prstGeom prst="rect">
            <a:avLst/>
          </a:prstGeom>
          <a:solidFill>
            <a:srgbClr val="F4EA66"/>
          </a:solidFill>
          <a:ln>
            <a:solidFill>
              <a:srgbClr val="FD3F03"/>
            </a:solidFill>
          </a:ln>
        </p:spPr>
        <p:txBody>
          <a:bodyPr wrap="square" rtlCol="0">
            <a:spAutoFit/>
          </a:bodyPr>
          <a:lstStyle/>
          <a:p>
            <a:r>
              <a:rPr lang="it-IT" dirty="0" smtClean="0"/>
              <a:t>Alberi abbattuti per decine di chilometri</a:t>
            </a:r>
            <a:endParaRPr lang="it-IT" dirty="0"/>
          </a:p>
        </p:txBody>
      </p:sp>
    </p:spTree>
    <p:extLst>
      <p:ext uri="{BB962C8B-B14F-4D97-AF65-F5344CB8AC3E}">
        <p14:creationId xmlns:p14="http://schemas.microsoft.com/office/powerpoint/2010/main" val="351270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268760"/>
            <a:ext cx="7594558" cy="5400599"/>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fontScale="85000" lnSpcReduction="10000"/>
          </a:bodyPr>
          <a:lstStyle/>
          <a:p>
            <a:pPr algn="ctr"/>
            <a:r>
              <a:rPr lang="it-IT" sz="3200" dirty="0" smtClean="0"/>
              <a:t/>
            </a:r>
            <a:br>
              <a:rPr lang="it-IT" sz="3200" dirty="0" smtClean="0"/>
            </a:br>
            <a:r>
              <a:rPr lang="it-IT" sz="3200" dirty="0" smtClean="0"/>
              <a:t>Dalla </a:t>
            </a:r>
            <a:r>
              <a:rPr lang="it-IT" sz="3200" dirty="0"/>
              <a:t>seconda metà del XX secolo, un attento monitoraggio dell'atmosfera terrestre ha portato alla scoperta che le esplosioni di meteoriti si verificano piuttosto frequentemente. Un meteoroide di pietra di circa 10 metri di diametro può produrre un'esplosione di circa 20 chiloton, simile a quella della bomba </a:t>
            </a:r>
            <a:r>
              <a:rPr lang="it-IT" sz="3200" i="1" dirty="0" err="1">
                <a:hlinkClick r:id="rId3" tooltip="Fat Man"/>
              </a:rPr>
              <a:t>Fat</a:t>
            </a:r>
            <a:r>
              <a:rPr lang="it-IT" sz="3200" i="1" dirty="0">
                <a:hlinkClick r:id="rId3" tooltip="Fat Man"/>
              </a:rPr>
              <a:t> Man</a:t>
            </a:r>
            <a:r>
              <a:rPr lang="it-IT" sz="3200" dirty="0"/>
              <a:t>, sganciata su </a:t>
            </a:r>
            <a:r>
              <a:rPr lang="it-IT" sz="3200" dirty="0">
                <a:hlinkClick r:id="rId4" tooltip="Nagasaki"/>
              </a:rPr>
              <a:t>Nagasaki</a:t>
            </a:r>
            <a:r>
              <a:rPr lang="it-IT" sz="3200" dirty="0"/>
              <a:t>. Dati rilasciati dal programma di difesa della </a:t>
            </a:r>
            <a:r>
              <a:rPr lang="it-IT" sz="3200" i="1" dirty="0"/>
              <a:t>US Air Force</a:t>
            </a:r>
            <a:r>
              <a:rPr lang="it-IT" sz="3200" dirty="0"/>
              <a:t> indicano che tali esplosioni si verificano nell'atmosfera superiore più di una volta all'anno. </a:t>
            </a:r>
            <a:r>
              <a:rPr lang="it-IT" sz="3200" dirty="0">
                <a:hlinkClick r:id="rId5" tooltip="Eugene Shoemaker"/>
              </a:rPr>
              <a:t>Eugene </a:t>
            </a:r>
            <a:r>
              <a:rPr lang="it-IT" sz="3200" dirty="0" err="1">
                <a:hlinkClick r:id="rId5" tooltip="Eugene Shoemaker"/>
              </a:rPr>
              <a:t>Shoemaker</a:t>
            </a:r>
            <a:r>
              <a:rPr lang="it-IT" sz="3200" dirty="0"/>
              <a:t> ha stimato che tali eventi si verificano circa una volta ogni 300 anni.</a:t>
            </a:r>
            <a:endParaRPr lang="it-IT" sz="3200" dirty="0">
              <a:solidFill>
                <a:srgbClr val="FF0000"/>
              </a:solidFill>
            </a:endParaRPr>
          </a:p>
        </p:txBody>
      </p:sp>
    </p:spTree>
    <p:extLst>
      <p:ext uri="{BB962C8B-B14F-4D97-AF65-F5344CB8AC3E}">
        <p14:creationId xmlns:p14="http://schemas.microsoft.com/office/powerpoint/2010/main" val="1916036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23039" y="1491693"/>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endParaRPr lang="it-IT" sz="1400" dirty="0"/>
          </a:p>
        </p:txBody>
      </p:sp>
      <p:pic>
        <p:nvPicPr>
          <p:cNvPr id="6" name="Immagine 5"/>
          <p:cNvPicPr>
            <a:picLocks noChangeAspect="1"/>
          </p:cNvPicPr>
          <p:nvPr/>
        </p:nvPicPr>
        <p:blipFill>
          <a:blip r:embed="rId3"/>
          <a:stretch>
            <a:fillRect/>
          </a:stretch>
        </p:blipFill>
        <p:spPr>
          <a:xfrm>
            <a:off x="5153922" y="1683268"/>
            <a:ext cx="2267744" cy="797109"/>
          </a:xfrm>
          <a:prstGeom prst="rect">
            <a:avLst/>
          </a:prstGeom>
          <a:ln>
            <a:solidFill>
              <a:schemeClr val="accent5">
                <a:lumMod val="50000"/>
              </a:schemeClr>
            </a:solidFill>
          </a:ln>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7" y="2671951"/>
            <a:ext cx="6214081" cy="3860302"/>
          </a:xfrm>
          <a:prstGeom prst="rect">
            <a:avLst/>
          </a:prstGeom>
          <a:solidFill>
            <a:schemeClr val="bg2">
              <a:lumMod val="20000"/>
              <a:lumOff val="80000"/>
            </a:schemeClr>
          </a:solidFill>
        </p:spPr>
      </p:pic>
      <p:sp>
        <p:nvSpPr>
          <p:cNvPr id="5" name="Rettangolo arrotondato 4"/>
          <p:cNvSpPr/>
          <p:nvPr/>
        </p:nvSpPr>
        <p:spPr>
          <a:xfrm>
            <a:off x="1475656" y="1491692"/>
            <a:ext cx="2736303" cy="128923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Le stelle si formano per contrazione gravitazionale di enormi nube di gas presenti nell’universo</a:t>
            </a:r>
          </a:p>
        </p:txBody>
      </p:sp>
    </p:spTree>
    <p:extLst>
      <p:ext uri="{BB962C8B-B14F-4D97-AF65-F5344CB8AC3E}">
        <p14:creationId xmlns:p14="http://schemas.microsoft.com/office/powerpoint/2010/main" val="2454103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268760"/>
            <a:ext cx="7594558" cy="5400599"/>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pPr algn="ctr"/>
            <a:r>
              <a:rPr lang="it-IT" sz="3200" dirty="0" smtClean="0">
                <a:solidFill>
                  <a:srgbClr val="FF0000"/>
                </a:solidFill>
              </a:rPr>
              <a:t>Conseguenze da impatto</a:t>
            </a:r>
          </a:p>
          <a:p>
            <a:pPr algn="ctr"/>
            <a:endParaRPr lang="it-IT" sz="3200" dirty="0">
              <a:solidFill>
                <a:srgbClr val="FF0000"/>
              </a:solidFill>
            </a:endParaRPr>
          </a:p>
          <a:p>
            <a:pPr algn="ctr"/>
            <a:endParaRPr lang="it-IT" sz="3200" dirty="0">
              <a:solidFill>
                <a:srgbClr val="FF0000"/>
              </a:solidFill>
            </a:endParaRPr>
          </a:p>
        </p:txBody>
      </p:sp>
      <p:pic>
        <p:nvPicPr>
          <p:cNvPr id="4" name="Immagine 3"/>
          <p:cNvPicPr>
            <a:picLocks noChangeAspect="1"/>
          </p:cNvPicPr>
          <p:nvPr/>
        </p:nvPicPr>
        <p:blipFill>
          <a:blip r:embed="rId3"/>
          <a:stretch>
            <a:fillRect/>
          </a:stretch>
        </p:blipFill>
        <p:spPr>
          <a:xfrm>
            <a:off x="1450121" y="1844824"/>
            <a:ext cx="7370351" cy="4752528"/>
          </a:xfrm>
          <a:prstGeom prst="rect">
            <a:avLst/>
          </a:prstGeom>
        </p:spPr>
      </p:pic>
    </p:spTree>
    <p:extLst>
      <p:ext uri="{BB962C8B-B14F-4D97-AF65-F5344CB8AC3E}">
        <p14:creationId xmlns:p14="http://schemas.microsoft.com/office/powerpoint/2010/main" val="2719165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268760"/>
            <a:ext cx="7559453" cy="4831421"/>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r>
              <a:rPr lang="it-IT" sz="3200" dirty="0" smtClean="0">
                <a:solidFill>
                  <a:srgbClr val="FF0000"/>
                </a:solidFill>
              </a:rPr>
              <a:t>Asteroidi </a:t>
            </a:r>
            <a:r>
              <a:rPr lang="it-IT" sz="3200" dirty="0" err="1">
                <a:solidFill>
                  <a:srgbClr val="FF0000"/>
                </a:solidFill>
              </a:rPr>
              <a:t>N</a:t>
            </a:r>
            <a:r>
              <a:rPr lang="it-IT" sz="3200" dirty="0" err="1" smtClean="0">
                <a:solidFill>
                  <a:srgbClr val="FF0000"/>
                </a:solidFill>
              </a:rPr>
              <a:t>ear</a:t>
            </a:r>
            <a:r>
              <a:rPr lang="it-IT" sz="3200" dirty="0" smtClean="0">
                <a:solidFill>
                  <a:srgbClr val="FF0000"/>
                </a:solidFill>
              </a:rPr>
              <a:t>-Earth  (NEA)</a:t>
            </a:r>
          </a:p>
          <a:p>
            <a:pPr algn="ctr"/>
            <a:endParaRPr lang="it-IT" sz="3200" dirty="0">
              <a:solidFill>
                <a:srgbClr val="FF0000"/>
              </a:solidFill>
            </a:endParaRPr>
          </a:p>
          <a:p>
            <a:pPr algn="ctr"/>
            <a:endParaRPr lang="it-IT" sz="3200" dirty="0">
              <a:solidFill>
                <a:srgbClr val="FF0000"/>
              </a:solidFill>
            </a:endParaRPr>
          </a:p>
          <a:p>
            <a:pPr algn="ctr"/>
            <a:endParaRPr lang="it-IT" sz="3200" dirty="0">
              <a:solidFill>
                <a:srgbClr val="FF0000"/>
              </a:solidFill>
            </a:endParaRPr>
          </a:p>
        </p:txBody>
      </p:sp>
      <p:pic>
        <p:nvPicPr>
          <p:cNvPr id="16386" name="Picture 2" descr="https://upload.wikimedia.org/wikipedia/commons/thumb/2/2e/433eros.jpg/800px-433er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083386"/>
            <a:ext cx="3166965" cy="2137702"/>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1602009" y="1783573"/>
            <a:ext cx="3995767" cy="424847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solidFill>
                  <a:schemeClr val="tx2">
                    <a:lumMod val="75000"/>
                  </a:schemeClr>
                </a:solidFill>
              </a:rPr>
              <a:t/>
            </a:r>
            <a:br>
              <a:rPr lang="it-IT" dirty="0" smtClean="0">
                <a:solidFill>
                  <a:schemeClr val="tx2">
                    <a:lumMod val="75000"/>
                  </a:schemeClr>
                </a:solidFill>
              </a:rPr>
            </a:br>
            <a:r>
              <a:rPr lang="it-IT" dirty="0" smtClean="0">
                <a:solidFill>
                  <a:schemeClr val="tx2">
                    <a:lumMod val="75000"/>
                  </a:schemeClr>
                </a:solidFill>
              </a:rPr>
              <a:t>Gli</a:t>
            </a:r>
            <a:r>
              <a:rPr lang="it-IT" dirty="0">
                <a:solidFill>
                  <a:schemeClr val="tx2">
                    <a:lumMod val="75000"/>
                  </a:schemeClr>
                </a:solidFill>
              </a:rPr>
              <a:t> </a:t>
            </a:r>
            <a:r>
              <a:rPr lang="it-IT" b="1" dirty="0">
                <a:solidFill>
                  <a:schemeClr val="tx2">
                    <a:lumMod val="75000"/>
                  </a:schemeClr>
                </a:solidFill>
              </a:rPr>
              <a:t>asteroidi </a:t>
            </a:r>
            <a:r>
              <a:rPr lang="it-IT" b="1" dirty="0" err="1" smtClean="0">
                <a:solidFill>
                  <a:schemeClr val="tx2">
                    <a:lumMod val="75000"/>
                  </a:schemeClr>
                </a:solidFill>
              </a:rPr>
              <a:t>Near</a:t>
            </a:r>
            <a:r>
              <a:rPr lang="it-IT" b="1" dirty="0" smtClean="0">
                <a:solidFill>
                  <a:schemeClr val="tx2">
                    <a:lumMod val="75000"/>
                  </a:schemeClr>
                </a:solidFill>
              </a:rPr>
              <a:t>-Earth</a:t>
            </a:r>
            <a:r>
              <a:rPr lang="it-IT" dirty="0">
                <a:solidFill>
                  <a:schemeClr val="tx2">
                    <a:lumMod val="75000"/>
                  </a:schemeClr>
                </a:solidFill>
              </a:rPr>
              <a:t> </a:t>
            </a:r>
            <a:r>
              <a:rPr lang="it-IT" dirty="0" smtClean="0">
                <a:solidFill>
                  <a:schemeClr val="tx2">
                    <a:lumMod val="75000"/>
                  </a:schemeClr>
                </a:solidFill>
              </a:rPr>
              <a:t>sono</a:t>
            </a:r>
            <a:r>
              <a:rPr lang="it-IT" dirty="0">
                <a:solidFill>
                  <a:schemeClr val="tx2">
                    <a:lumMod val="75000"/>
                  </a:schemeClr>
                </a:solidFill>
              </a:rPr>
              <a:t> </a:t>
            </a:r>
            <a:r>
              <a:rPr lang="it-IT" dirty="0" smtClean="0">
                <a:solidFill>
                  <a:schemeClr val="tx2">
                    <a:lumMod val="75000"/>
                  </a:schemeClr>
                </a:solidFill>
              </a:rPr>
              <a:t>asteroidi</a:t>
            </a:r>
            <a:r>
              <a:rPr lang="it-IT" dirty="0">
                <a:solidFill>
                  <a:schemeClr val="tx2">
                    <a:lumMod val="75000"/>
                  </a:schemeClr>
                </a:solidFill>
              </a:rPr>
              <a:t> la cui </a:t>
            </a:r>
            <a:r>
              <a:rPr lang="it-IT" dirty="0" smtClean="0">
                <a:solidFill>
                  <a:schemeClr val="tx2">
                    <a:lumMod val="75000"/>
                  </a:schemeClr>
                </a:solidFill>
              </a:rPr>
              <a:t>orbita</a:t>
            </a:r>
            <a:r>
              <a:rPr lang="it-IT" dirty="0">
                <a:solidFill>
                  <a:schemeClr val="tx2">
                    <a:lumMod val="75000"/>
                  </a:schemeClr>
                </a:solidFill>
              </a:rPr>
              <a:t> è vicina a quella della </a:t>
            </a:r>
            <a:r>
              <a:rPr lang="it-IT" dirty="0" smtClean="0">
                <a:solidFill>
                  <a:schemeClr val="tx2">
                    <a:lumMod val="75000"/>
                  </a:schemeClr>
                </a:solidFill>
              </a:rPr>
              <a:t>Terra.  </a:t>
            </a:r>
          </a:p>
          <a:p>
            <a:endParaRPr lang="it-IT" dirty="0">
              <a:solidFill>
                <a:schemeClr val="tx2">
                  <a:lumMod val="75000"/>
                </a:schemeClr>
              </a:solidFill>
            </a:endParaRPr>
          </a:p>
          <a:p>
            <a:r>
              <a:rPr lang="it-IT" dirty="0" smtClean="0">
                <a:solidFill>
                  <a:schemeClr val="tx2">
                    <a:lumMod val="75000"/>
                  </a:schemeClr>
                </a:solidFill>
              </a:rPr>
              <a:t>Alcuni </a:t>
            </a:r>
            <a:r>
              <a:rPr lang="it-IT" dirty="0">
                <a:solidFill>
                  <a:schemeClr val="tx2">
                    <a:lumMod val="75000"/>
                  </a:schemeClr>
                </a:solidFill>
              </a:rPr>
              <a:t>di essi costituiscono un pericolo perché le loro orbite intersecano quella terrestre. </a:t>
            </a:r>
            <a:r>
              <a:rPr lang="it-IT" dirty="0" smtClean="0">
                <a:solidFill>
                  <a:schemeClr val="tx2">
                    <a:lumMod val="75000"/>
                  </a:schemeClr>
                </a:solidFill>
              </a:rPr>
              <a:t> A </a:t>
            </a:r>
            <a:r>
              <a:rPr lang="it-IT" dirty="0">
                <a:solidFill>
                  <a:schemeClr val="tx2">
                    <a:lumMod val="75000"/>
                  </a:schemeClr>
                </a:solidFill>
              </a:rPr>
              <a:t>settembre del 2014 sono noti più di 11.000 asteroidi </a:t>
            </a:r>
            <a:r>
              <a:rPr lang="it-IT" dirty="0" err="1">
                <a:solidFill>
                  <a:schemeClr val="tx2">
                    <a:lumMod val="75000"/>
                  </a:schemeClr>
                </a:solidFill>
              </a:rPr>
              <a:t>near</a:t>
            </a:r>
            <a:r>
              <a:rPr lang="it-IT" dirty="0">
                <a:solidFill>
                  <a:schemeClr val="tx2">
                    <a:lumMod val="75000"/>
                  </a:schemeClr>
                </a:solidFill>
              </a:rPr>
              <a:t>-Earth, di cui circa 1.500 sono considerati potenzialmente pericolosi per la terra per caratteristiche dell'orbita e dimensione</a:t>
            </a:r>
            <a:r>
              <a:rPr lang="it-IT" baseline="30000" dirty="0">
                <a:solidFill>
                  <a:schemeClr val="tx2">
                    <a:lumMod val="75000"/>
                  </a:schemeClr>
                </a:solidFill>
                <a:hlinkClick r:id="rId4"/>
              </a:rPr>
              <a:t>[1]</a:t>
            </a:r>
            <a:r>
              <a:rPr lang="it-IT" dirty="0">
                <a:solidFill>
                  <a:schemeClr val="tx2">
                    <a:lumMod val="75000"/>
                  </a:schemeClr>
                </a:solidFill>
              </a:rPr>
              <a:t>. </a:t>
            </a:r>
            <a:endParaRPr lang="it-IT" dirty="0" smtClean="0">
              <a:solidFill>
                <a:schemeClr val="tx2">
                  <a:lumMod val="75000"/>
                </a:schemeClr>
              </a:solidFill>
            </a:endParaRPr>
          </a:p>
          <a:p>
            <a:endParaRPr lang="it-IT" dirty="0">
              <a:solidFill>
                <a:schemeClr val="tx2">
                  <a:lumMod val="75000"/>
                </a:schemeClr>
              </a:solidFill>
            </a:endParaRPr>
          </a:p>
          <a:p>
            <a:r>
              <a:rPr lang="it-IT" dirty="0" smtClean="0">
                <a:solidFill>
                  <a:schemeClr val="tx2">
                    <a:lumMod val="75000"/>
                  </a:schemeClr>
                </a:solidFill>
              </a:rPr>
              <a:t>La </a:t>
            </a:r>
            <a:r>
              <a:rPr lang="it-IT" dirty="0">
                <a:solidFill>
                  <a:schemeClr val="tx2">
                    <a:lumMod val="75000"/>
                  </a:schemeClr>
                </a:solidFill>
              </a:rPr>
              <a:t>maggior parte di questi asteroidi ha meno di un chilometro di diametro.</a:t>
            </a:r>
          </a:p>
          <a:p>
            <a:pPr algn="ctr"/>
            <a:endParaRPr lang="it-IT" dirty="0">
              <a:solidFill>
                <a:schemeClr val="tx2">
                  <a:lumMod val="75000"/>
                </a:schemeClr>
              </a:solidFill>
            </a:endParaRPr>
          </a:p>
        </p:txBody>
      </p:sp>
      <p:sp>
        <p:nvSpPr>
          <p:cNvPr id="6" name="CasellaDiTesto 5"/>
          <p:cNvSpPr txBox="1"/>
          <p:nvPr/>
        </p:nvSpPr>
        <p:spPr>
          <a:xfrm>
            <a:off x="5868144" y="4365104"/>
            <a:ext cx="2736304" cy="1200329"/>
          </a:xfrm>
          <a:prstGeom prst="rect">
            <a:avLst/>
          </a:prstGeom>
          <a:noFill/>
          <a:ln>
            <a:solidFill>
              <a:schemeClr val="bg2">
                <a:lumMod val="50000"/>
              </a:schemeClr>
            </a:solidFill>
          </a:ln>
        </p:spPr>
        <p:txBody>
          <a:bodyPr wrap="square" rtlCol="0">
            <a:spAutoFit/>
          </a:bodyPr>
          <a:lstStyle/>
          <a:p>
            <a:r>
              <a:rPr lang="it-IT" dirty="0" smtClean="0">
                <a:solidFill>
                  <a:srgbClr val="FF0000"/>
                </a:solidFill>
              </a:rPr>
              <a:t>L’asteroide EROS 433,  fotografato dalla sonda NEAR che entrò in orbita il 14 febbraio 2001.</a:t>
            </a:r>
            <a:endParaRPr lang="it-IT" dirty="0">
              <a:solidFill>
                <a:srgbClr val="FF0000"/>
              </a:solidFill>
            </a:endParaRPr>
          </a:p>
        </p:txBody>
      </p:sp>
    </p:spTree>
    <p:extLst>
      <p:ext uri="{BB962C8B-B14F-4D97-AF65-F5344CB8AC3E}">
        <p14:creationId xmlns:p14="http://schemas.microsoft.com/office/powerpoint/2010/main" val="400758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268760"/>
            <a:ext cx="7594558" cy="5400599"/>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pPr algn="ctr"/>
            <a:r>
              <a:rPr lang="it-IT" sz="3200" dirty="0" smtClean="0">
                <a:solidFill>
                  <a:srgbClr val="FF0000"/>
                </a:solidFill>
              </a:rPr>
              <a:t>….. gli asteroidi hanno portato l’acqua sulla Terra??</a:t>
            </a:r>
          </a:p>
          <a:p>
            <a:pPr algn="ctr"/>
            <a:endParaRPr lang="it-IT" sz="3200" dirty="0">
              <a:solidFill>
                <a:srgbClr val="FF0000"/>
              </a:solidFill>
            </a:endParaRPr>
          </a:p>
          <a:p>
            <a:pPr algn="ctr"/>
            <a:endParaRPr lang="it-IT" sz="3200" dirty="0">
              <a:solidFill>
                <a:srgbClr val="FF0000"/>
              </a:solidFill>
            </a:endParaRPr>
          </a:p>
        </p:txBody>
      </p:sp>
      <p:sp>
        <p:nvSpPr>
          <p:cNvPr id="4" name="CasellaDiTesto 3"/>
          <p:cNvSpPr txBox="1"/>
          <p:nvPr/>
        </p:nvSpPr>
        <p:spPr>
          <a:xfrm>
            <a:off x="1346793" y="2132856"/>
            <a:ext cx="4320480" cy="3970318"/>
          </a:xfrm>
          <a:prstGeom prst="rect">
            <a:avLst/>
          </a:prstGeom>
          <a:noFill/>
        </p:spPr>
        <p:txBody>
          <a:bodyPr wrap="square" rtlCol="0">
            <a:spAutoFit/>
          </a:bodyPr>
          <a:lstStyle/>
          <a:p>
            <a:r>
              <a:rPr lang="it-IT" dirty="0"/>
              <a:t>Si sa infatti, che l’acqua che fuoriuscì dall'interno della Terra con le lave che ricoprivano gran parte del pianeta ai suo primordi, circa 4,6 miliardi di anni fa, doveva </a:t>
            </a:r>
            <a:r>
              <a:rPr lang="it-IT" b="1" dirty="0">
                <a:solidFill>
                  <a:srgbClr val="FF0000"/>
                </a:solidFill>
              </a:rPr>
              <a:t>volatilizzarsi immediatamente per le alte temperature </a:t>
            </a:r>
            <a:r>
              <a:rPr lang="it-IT" dirty="0"/>
              <a:t>che vi erano in circolazione. </a:t>
            </a:r>
            <a:endParaRPr lang="it-IT" dirty="0" smtClean="0"/>
          </a:p>
          <a:p>
            <a:endParaRPr lang="it-IT" dirty="0"/>
          </a:p>
          <a:p>
            <a:r>
              <a:rPr lang="it-IT" dirty="0" smtClean="0"/>
              <a:t>E </a:t>
            </a:r>
            <a:r>
              <a:rPr lang="it-IT" dirty="0"/>
              <a:t>quando la Terra andò raffreddandosi, i vulcani che andarono diminuendo in numero non furono in grado di emettere così tanta acqua da ricoprire due terzi della superficie terrestre. Qualcuno dunque, deve averla portata da fuori.</a:t>
            </a:r>
          </a:p>
        </p:txBody>
      </p:sp>
      <p:pic>
        <p:nvPicPr>
          <p:cNvPr id="5" name="Immagine 4"/>
          <p:cNvPicPr>
            <a:picLocks noChangeAspect="1"/>
          </p:cNvPicPr>
          <p:nvPr/>
        </p:nvPicPr>
        <p:blipFill>
          <a:blip r:embed="rId3"/>
          <a:stretch>
            <a:fillRect/>
          </a:stretch>
        </p:blipFill>
        <p:spPr>
          <a:xfrm>
            <a:off x="5580112" y="3181498"/>
            <a:ext cx="3167633" cy="2479750"/>
          </a:xfrm>
          <a:prstGeom prst="rect">
            <a:avLst/>
          </a:prstGeom>
        </p:spPr>
      </p:pic>
    </p:spTree>
    <p:extLst>
      <p:ext uri="{BB962C8B-B14F-4D97-AF65-F5344CB8AC3E}">
        <p14:creationId xmlns:p14="http://schemas.microsoft.com/office/powerpoint/2010/main" val="1978920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28648" y="1419796"/>
            <a:ext cx="7594558" cy="5400599"/>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pPr algn="ctr"/>
            <a:r>
              <a:rPr lang="it-IT" sz="2400" dirty="0" smtClean="0">
                <a:solidFill>
                  <a:schemeClr val="tx2">
                    <a:lumMod val="50000"/>
                  </a:schemeClr>
                </a:solidFill>
              </a:rPr>
              <a:t>Sembra che i </a:t>
            </a:r>
            <a:r>
              <a:rPr lang="it-IT" sz="2400" dirty="0">
                <a:solidFill>
                  <a:schemeClr val="tx2">
                    <a:lumMod val="50000"/>
                  </a:schemeClr>
                </a:solidFill>
              </a:rPr>
              <a:t>principali apportatori di acqua al nostro pianeta siano stati gli asteroidi. Quelli fin qui studiati - peraltro - mostrano un rapporto deuterio/idrogeno molto simile a quello terrestre. Quindi proprio gli asteroidi, da sempre considerati causa di morte, sono stati, almeno agli inizi della storia della Terra, gli oggetti che hanno portato sulla Terra la sostanza più importante per la vita, l’acqua. </a:t>
            </a:r>
          </a:p>
        </p:txBody>
      </p:sp>
      <p:pic>
        <p:nvPicPr>
          <p:cNvPr id="11266" name="Picture 2" descr="Risultati immagini per deute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293096"/>
            <a:ext cx="39433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841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0" name="Rectangle 2"/>
          <p:cNvSpPr txBox="1">
            <a:spLocks/>
          </p:cNvSpPr>
          <p:nvPr/>
        </p:nvSpPr>
        <p:spPr>
          <a:xfrm>
            <a:off x="1331640" y="1421160"/>
            <a:ext cx="7594558" cy="5400599"/>
          </a:xfrm>
          <a:prstGeom prst="rect">
            <a:avLst/>
          </a:prstGeo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lvl1pPr marL="73152" indent="0" algn="l" rtl="0" eaLnBrk="1" latinLnBrk="0" hangingPunct="1">
              <a:lnSpc>
                <a:spcPts val="3000"/>
              </a:lnSpc>
              <a:spcBef>
                <a:spcPts val="600"/>
              </a:spcBef>
              <a:buClr>
                <a:schemeClr val="accent1"/>
              </a:buClr>
              <a:buSzPct val="80000"/>
              <a:buFont typeface="Wingdings 2"/>
              <a:buNone/>
              <a:defRPr sz="2600" kern="1200">
                <a:solidFill>
                  <a:schemeClr val="tx2">
                    <a:shade val="30000"/>
                    <a:satMod val="150000"/>
                  </a:schemeClr>
                </a:solidFill>
                <a:latin typeface="+mn-lt"/>
                <a:ea typeface="+mn-ea"/>
                <a:cs typeface="+mn-cs"/>
              </a:defRPr>
            </a:lvl1pPr>
            <a:lvl2pPr marL="457200" indent="0" algn="ctr" rtl="0" eaLnBrk="1" latinLnBrk="0" hangingPunct="1">
              <a:lnSpc>
                <a:spcPts val="3000"/>
              </a:lnSpc>
              <a:spcBef>
                <a:spcPts val="550"/>
              </a:spcBef>
              <a:buClr>
                <a:schemeClr val="accent1"/>
              </a:buClr>
              <a:buFont typeface="Verdana"/>
              <a:buNone/>
              <a:defRPr sz="2800" kern="1200">
                <a:solidFill>
                  <a:schemeClr val="tx1"/>
                </a:solidFill>
                <a:latin typeface="+mn-lt"/>
                <a:ea typeface="+mn-ea"/>
                <a:cs typeface="+mn-cs"/>
              </a:defRPr>
            </a:lvl2pPr>
            <a:lvl3pPr marL="914400" indent="0" algn="ctr" rtl="0" eaLnBrk="1" latinLnBrk="0" hangingPunct="1">
              <a:lnSpc>
                <a:spcPts val="2800"/>
              </a:lnSpc>
              <a:spcBef>
                <a:spcPct val="20000"/>
              </a:spcBef>
              <a:buClr>
                <a:schemeClr val="accent2"/>
              </a:buClr>
              <a:buFont typeface="Wingdings 2"/>
              <a:buNone/>
              <a:defRPr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2"/>
              <a:buNone/>
              <a:defRPr sz="2000" kern="1200">
                <a:solidFill>
                  <a:schemeClr val="tx1"/>
                </a:solidFill>
                <a:latin typeface="+mn-lt"/>
                <a:ea typeface="+mn-ea"/>
                <a:cs typeface="+mn-cs"/>
              </a:defRPr>
            </a:lvl4pPr>
            <a:lvl5pPr marL="1828800" indent="0" algn="ctr" rtl="0" eaLnBrk="1" latinLnBrk="0" hangingPunct="1">
              <a:spcBef>
                <a:spcPct val="20000"/>
              </a:spcBef>
              <a:buClr>
                <a:schemeClr val="accent4"/>
              </a:buClr>
              <a:buFont typeface="Wingdings 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Wingdings 2"/>
              <a:buNone/>
              <a:defRPr sz="2000" kern="1200">
                <a:solidFill>
                  <a:schemeClr val="tx1"/>
                </a:solidFill>
                <a:latin typeface="+mn-lt"/>
                <a:ea typeface="+mn-ea"/>
                <a:cs typeface="+mn-cs"/>
              </a:defRPr>
            </a:lvl6pPr>
            <a:lvl7pPr marL="2743200" indent="0" algn="ctr" rtl="0" eaLnBrk="1" latinLnBrk="0" hangingPunct="1">
              <a:spcBef>
                <a:spcPct val="20000"/>
              </a:spcBef>
              <a:buClr>
                <a:schemeClr val="accent6"/>
              </a:buClr>
              <a:buFont typeface="Wingdings 2"/>
              <a:buNone/>
              <a:defRPr sz="2000" kern="1200">
                <a:solidFill>
                  <a:schemeClr val="tx1"/>
                </a:solidFill>
                <a:latin typeface="+mn-lt"/>
                <a:ea typeface="+mn-ea"/>
                <a:cs typeface="+mn-cs"/>
              </a:defRPr>
            </a:lvl7pPr>
            <a:lvl8pPr marL="3200400" indent="0" algn="ctr" rtl="0" eaLnBrk="1" latinLnBrk="0" hangingPunct="1">
              <a:spcBef>
                <a:spcPct val="20000"/>
              </a:spcBef>
              <a:buClr>
                <a:schemeClr val="accent6"/>
              </a:buClr>
              <a:buFont typeface="Wingdings 2"/>
              <a:buNone/>
              <a:defRPr sz="20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Wingdings 2"/>
              <a:buNone/>
              <a:defRPr sz="2000" kern="1200">
                <a:solidFill>
                  <a:schemeClr val="tx1"/>
                </a:solidFill>
                <a:latin typeface="+mn-lt"/>
                <a:ea typeface="+mn-ea"/>
                <a:cs typeface="+mn-cs"/>
              </a:defRPr>
            </a:lvl9pPr>
            <a:extLst/>
          </a:lstStyle>
          <a:p>
            <a:pPr algn="ctr"/>
            <a:endParaRPr lang="it-IT" sz="3200" dirty="0" smtClean="0">
              <a:solidFill>
                <a:srgbClr val="FF0000"/>
              </a:solidFill>
            </a:endParaRPr>
          </a:p>
          <a:p>
            <a:pPr algn="ctr"/>
            <a:endParaRPr lang="it-IT" sz="3200" dirty="0" smtClean="0">
              <a:solidFill>
                <a:srgbClr val="FF0000"/>
              </a:solidFill>
            </a:endParaRPr>
          </a:p>
          <a:p>
            <a:pPr algn="ctr"/>
            <a:endParaRPr lang="it-IT" sz="3200" dirty="0" smtClean="0">
              <a:solidFill>
                <a:srgbClr val="FF0000"/>
              </a:solidFill>
            </a:endParaRPr>
          </a:p>
          <a:p>
            <a:pPr algn="ctr"/>
            <a:endParaRPr lang="it-IT" sz="3200" dirty="0" smtClean="0">
              <a:solidFill>
                <a:srgbClr val="FF0000"/>
              </a:solidFill>
            </a:endParaRPr>
          </a:p>
          <a:p>
            <a:pPr algn="ctr"/>
            <a:endParaRPr lang="it-IT" sz="3200" dirty="0" smtClean="0">
              <a:solidFill>
                <a:srgbClr val="FF0000"/>
              </a:solidFill>
            </a:endParaRPr>
          </a:p>
          <a:p>
            <a:pPr algn="ctr"/>
            <a:endParaRPr lang="it-IT" sz="3200" dirty="0" smtClean="0">
              <a:solidFill>
                <a:srgbClr val="FF0000"/>
              </a:solidFill>
            </a:endParaRPr>
          </a:p>
          <a:p>
            <a:pPr algn="ctr"/>
            <a:endParaRPr lang="it-IT" sz="3200" dirty="0" smtClean="0">
              <a:solidFill>
                <a:srgbClr val="FF0000"/>
              </a:solidFill>
            </a:endParaRPr>
          </a:p>
        </p:txBody>
      </p:sp>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268760"/>
            <a:ext cx="7594558" cy="5400599"/>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pPr algn="ctr"/>
            <a:endParaRPr lang="it-IT" sz="3200" dirty="0" smtClean="0">
              <a:solidFill>
                <a:srgbClr val="FF0000"/>
              </a:solidFill>
            </a:endParaRPr>
          </a:p>
          <a:p>
            <a:pPr algn="ctr"/>
            <a:endParaRPr lang="it-IT" sz="3200" dirty="0">
              <a:solidFill>
                <a:srgbClr val="FF0000"/>
              </a:solidFill>
            </a:endParaRPr>
          </a:p>
          <a:p>
            <a:pPr algn="ctr"/>
            <a:endParaRPr lang="it-IT" sz="3200" dirty="0" smtClean="0">
              <a:solidFill>
                <a:srgbClr val="FF0000"/>
              </a:solidFill>
            </a:endParaRPr>
          </a:p>
          <a:p>
            <a:pPr algn="ctr"/>
            <a:endParaRPr lang="it-IT" sz="3200" dirty="0">
              <a:solidFill>
                <a:srgbClr val="FF0000"/>
              </a:solidFill>
            </a:endParaRPr>
          </a:p>
          <a:p>
            <a:pPr algn="ctr"/>
            <a:endParaRPr lang="it-IT" sz="3200" dirty="0" smtClean="0">
              <a:solidFill>
                <a:srgbClr val="FF0000"/>
              </a:solidFill>
            </a:endParaRPr>
          </a:p>
          <a:p>
            <a:pPr algn="ctr"/>
            <a:endParaRPr lang="it-IT" sz="3200" dirty="0">
              <a:solidFill>
                <a:srgbClr val="FF0000"/>
              </a:solidFill>
            </a:endParaRPr>
          </a:p>
          <a:p>
            <a:pPr algn="ctr"/>
            <a:endParaRPr lang="it-IT" sz="3200" dirty="0" smtClean="0">
              <a:solidFill>
                <a:srgbClr val="FF0000"/>
              </a:solidFill>
            </a:endParaRPr>
          </a:p>
          <a:p>
            <a:pPr algn="ctr"/>
            <a:r>
              <a:rPr lang="it-IT" sz="3200" dirty="0" smtClean="0">
                <a:solidFill>
                  <a:srgbClr val="FF0000"/>
                </a:solidFill>
              </a:rPr>
              <a:t>Il rapporto </a:t>
            </a:r>
            <a:endParaRPr lang="it-IT" sz="3200" dirty="0">
              <a:solidFill>
                <a:srgbClr val="FF0000"/>
              </a:solidFill>
            </a:endParaRPr>
          </a:p>
        </p:txBody>
      </p:sp>
      <p:pic>
        <p:nvPicPr>
          <p:cNvPr id="4" name="Immagine 3"/>
          <p:cNvPicPr>
            <a:picLocks noChangeAspect="1"/>
          </p:cNvPicPr>
          <p:nvPr/>
        </p:nvPicPr>
        <p:blipFill>
          <a:blip r:embed="rId3"/>
          <a:stretch>
            <a:fillRect/>
          </a:stretch>
        </p:blipFill>
        <p:spPr>
          <a:xfrm>
            <a:off x="1979712" y="1412776"/>
            <a:ext cx="6480720" cy="4322291"/>
          </a:xfrm>
          <a:prstGeom prst="rect">
            <a:avLst/>
          </a:prstGeom>
          <a:ln>
            <a:solidFill>
              <a:srgbClr val="C00000"/>
            </a:solidFill>
          </a:ln>
        </p:spPr>
      </p:pic>
      <p:sp>
        <p:nvSpPr>
          <p:cNvPr id="8" name="Rettangolo 7"/>
          <p:cNvSpPr/>
          <p:nvPr/>
        </p:nvSpPr>
        <p:spPr>
          <a:xfrm>
            <a:off x="1763688" y="5805264"/>
            <a:ext cx="6912768" cy="8640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Il rapporto deuterio/idrogeno:   Terra – azzurro</a:t>
            </a:r>
          </a:p>
          <a:p>
            <a:pPr algn="ctr"/>
            <a:r>
              <a:rPr lang="it-IT" dirty="0" smtClean="0"/>
              <a:t>            Asteroidi – grigio</a:t>
            </a:r>
          </a:p>
          <a:p>
            <a:pPr algn="ctr"/>
            <a:r>
              <a:rPr lang="it-IT" dirty="0" smtClean="0"/>
              <a:t>         Comete - rosso</a:t>
            </a:r>
            <a:endParaRPr lang="it-IT" dirty="0"/>
          </a:p>
        </p:txBody>
      </p:sp>
    </p:spTree>
    <p:extLst>
      <p:ext uri="{BB962C8B-B14F-4D97-AF65-F5344CB8AC3E}">
        <p14:creationId xmlns:p14="http://schemas.microsoft.com/office/powerpoint/2010/main" val="391328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0" name="Rectangle 2"/>
          <p:cNvSpPr txBox="1">
            <a:spLocks/>
          </p:cNvSpPr>
          <p:nvPr/>
        </p:nvSpPr>
        <p:spPr>
          <a:xfrm>
            <a:off x="1181939" y="1430558"/>
            <a:ext cx="7594558" cy="5112568"/>
          </a:xfrm>
          <a:prstGeom prst="rect">
            <a:avLst/>
          </a:prstGeo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lvl1pPr marL="73152" indent="0" algn="l" rtl="0" eaLnBrk="1" latinLnBrk="0" hangingPunct="1">
              <a:lnSpc>
                <a:spcPts val="3000"/>
              </a:lnSpc>
              <a:spcBef>
                <a:spcPts val="600"/>
              </a:spcBef>
              <a:buClr>
                <a:schemeClr val="accent1"/>
              </a:buClr>
              <a:buSzPct val="80000"/>
              <a:buFont typeface="Wingdings 2"/>
              <a:buNone/>
              <a:defRPr sz="2600" kern="1200">
                <a:solidFill>
                  <a:schemeClr val="tx2">
                    <a:shade val="30000"/>
                    <a:satMod val="150000"/>
                  </a:schemeClr>
                </a:solidFill>
                <a:latin typeface="+mn-lt"/>
                <a:ea typeface="+mn-ea"/>
                <a:cs typeface="+mn-cs"/>
              </a:defRPr>
            </a:lvl1pPr>
            <a:lvl2pPr marL="457200" indent="0" algn="ctr" rtl="0" eaLnBrk="1" latinLnBrk="0" hangingPunct="1">
              <a:lnSpc>
                <a:spcPts val="3000"/>
              </a:lnSpc>
              <a:spcBef>
                <a:spcPts val="550"/>
              </a:spcBef>
              <a:buClr>
                <a:schemeClr val="accent1"/>
              </a:buClr>
              <a:buFont typeface="Verdana"/>
              <a:buNone/>
              <a:defRPr sz="2800" kern="1200">
                <a:solidFill>
                  <a:schemeClr val="tx1"/>
                </a:solidFill>
                <a:latin typeface="+mn-lt"/>
                <a:ea typeface="+mn-ea"/>
                <a:cs typeface="+mn-cs"/>
              </a:defRPr>
            </a:lvl2pPr>
            <a:lvl3pPr marL="914400" indent="0" algn="ctr" rtl="0" eaLnBrk="1" latinLnBrk="0" hangingPunct="1">
              <a:lnSpc>
                <a:spcPts val="2800"/>
              </a:lnSpc>
              <a:spcBef>
                <a:spcPct val="20000"/>
              </a:spcBef>
              <a:buClr>
                <a:schemeClr val="accent2"/>
              </a:buClr>
              <a:buFont typeface="Wingdings 2"/>
              <a:buNone/>
              <a:defRPr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2"/>
              <a:buNone/>
              <a:defRPr sz="2000" kern="1200">
                <a:solidFill>
                  <a:schemeClr val="tx1"/>
                </a:solidFill>
                <a:latin typeface="+mn-lt"/>
                <a:ea typeface="+mn-ea"/>
                <a:cs typeface="+mn-cs"/>
              </a:defRPr>
            </a:lvl4pPr>
            <a:lvl5pPr marL="1828800" indent="0" algn="ctr" rtl="0" eaLnBrk="1" latinLnBrk="0" hangingPunct="1">
              <a:spcBef>
                <a:spcPct val="20000"/>
              </a:spcBef>
              <a:buClr>
                <a:schemeClr val="accent4"/>
              </a:buClr>
              <a:buFont typeface="Wingdings 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Wingdings 2"/>
              <a:buNone/>
              <a:defRPr sz="2000" kern="1200">
                <a:solidFill>
                  <a:schemeClr val="tx1"/>
                </a:solidFill>
                <a:latin typeface="+mn-lt"/>
                <a:ea typeface="+mn-ea"/>
                <a:cs typeface="+mn-cs"/>
              </a:defRPr>
            </a:lvl6pPr>
            <a:lvl7pPr marL="2743200" indent="0" algn="ctr" rtl="0" eaLnBrk="1" latinLnBrk="0" hangingPunct="1">
              <a:spcBef>
                <a:spcPct val="20000"/>
              </a:spcBef>
              <a:buClr>
                <a:schemeClr val="accent6"/>
              </a:buClr>
              <a:buFont typeface="Wingdings 2"/>
              <a:buNone/>
              <a:defRPr sz="2000" kern="1200">
                <a:solidFill>
                  <a:schemeClr val="tx1"/>
                </a:solidFill>
                <a:latin typeface="+mn-lt"/>
                <a:ea typeface="+mn-ea"/>
                <a:cs typeface="+mn-cs"/>
              </a:defRPr>
            </a:lvl7pPr>
            <a:lvl8pPr marL="3200400" indent="0" algn="ctr" rtl="0" eaLnBrk="1" latinLnBrk="0" hangingPunct="1">
              <a:spcBef>
                <a:spcPct val="20000"/>
              </a:spcBef>
              <a:buClr>
                <a:schemeClr val="accent6"/>
              </a:buClr>
              <a:buFont typeface="Wingdings 2"/>
              <a:buNone/>
              <a:defRPr sz="20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Wingdings 2"/>
              <a:buNone/>
              <a:defRPr sz="2000" kern="1200">
                <a:solidFill>
                  <a:schemeClr val="tx1"/>
                </a:solidFill>
                <a:latin typeface="+mn-lt"/>
                <a:ea typeface="+mn-ea"/>
                <a:cs typeface="+mn-cs"/>
              </a:defRPr>
            </a:lvl9pPr>
            <a:extLst/>
          </a:lstStyle>
          <a:p>
            <a:pPr algn="ctr"/>
            <a:endParaRPr lang="it-IT" sz="3200" dirty="0" smtClean="0">
              <a:solidFill>
                <a:srgbClr val="FF0000"/>
              </a:solidFill>
            </a:endParaRPr>
          </a:p>
          <a:p>
            <a:pPr algn="ctr"/>
            <a:endParaRPr lang="it-IT" sz="3200" dirty="0" smtClean="0">
              <a:solidFill>
                <a:srgbClr val="FF0000"/>
              </a:solidFill>
            </a:endParaRPr>
          </a:p>
          <a:p>
            <a:pPr algn="ctr"/>
            <a:endParaRPr lang="it-IT" sz="3200" dirty="0" smtClean="0">
              <a:solidFill>
                <a:srgbClr val="FF0000"/>
              </a:solidFill>
            </a:endParaRPr>
          </a:p>
          <a:p>
            <a:pPr algn="ctr"/>
            <a:endParaRPr lang="it-IT" sz="3200" dirty="0" smtClean="0">
              <a:solidFill>
                <a:srgbClr val="FF0000"/>
              </a:solidFill>
            </a:endParaRPr>
          </a:p>
          <a:p>
            <a:pPr algn="ctr"/>
            <a:endParaRPr lang="it-IT" sz="3200" dirty="0" smtClean="0">
              <a:solidFill>
                <a:srgbClr val="FF0000"/>
              </a:solidFill>
            </a:endParaRPr>
          </a:p>
          <a:p>
            <a:pPr algn="ctr"/>
            <a:endParaRPr lang="it-IT" sz="3200" dirty="0" smtClean="0">
              <a:solidFill>
                <a:srgbClr val="FF0000"/>
              </a:solidFill>
            </a:endParaRPr>
          </a:p>
          <a:p>
            <a:pPr algn="ctr"/>
            <a:endParaRPr lang="it-IT" sz="3200" dirty="0" smtClean="0">
              <a:solidFill>
                <a:srgbClr val="FF0000"/>
              </a:solidFill>
            </a:endParaRPr>
          </a:p>
        </p:txBody>
      </p:sp>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5" name="Sottotitolo 4"/>
          <p:cNvSpPr>
            <a:spLocks noGrp="1"/>
          </p:cNvSpPr>
          <p:nvPr>
            <p:ph type="subTitle" idx="1"/>
          </p:nvPr>
        </p:nvSpPr>
        <p:spPr>
          <a:xfrm>
            <a:off x="1432560" y="1412776"/>
            <a:ext cx="7406640" cy="535056"/>
          </a:xfrm>
        </p:spPr>
        <p:txBody>
          <a:bodyPr/>
          <a:lstStyle/>
          <a:p>
            <a:pPr algn="ctr"/>
            <a:r>
              <a:rPr lang="it-IT" dirty="0" smtClean="0">
                <a:solidFill>
                  <a:srgbClr val="FF0000"/>
                </a:solidFill>
              </a:rPr>
              <a:t>Il ruolo degli ‘astrofili’ - studenti</a:t>
            </a:r>
            <a:endParaRPr lang="it-IT" dirty="0">
              <a:solidFill>
                <a:srgbClr val="FF0000"/>
              </a:solidFill>
            </a:endParaRPr>
          </a:p>
        </p:txBody>
      </p:sp>
      <p:sp>
        <p:nvSpPr>
          <p:cNvPr id="6" name="CasellaDiTesto 5"/>
          <p:cNvSpPr txBox="1"/>
          <p:nvPr/>
        </p:nvSpPr>
        <p:spPr>
          <a:xfrm>
            <a:off x="1505614" y="2171698"/>
            <a:ext cx="3858474" cy="1200329"/>
          </a:xfrm>
          <a:prstGeom prst="rect">
            <a:avLst/>
          </a:prstGeom>
          <a:noFill/>
          <a:ln>
            <a:solidFill>
              <a:srgbClr val="FF3300"/>
            </a:solidFill>
          </a:ln>
        </p:spPr>
        <p:txBody>
          <a:bodyPr wrap="square" rtlCol="0">
            <a:spAutoFit/>
          </a:bodyPr>
          <a:lstStyle/>
          <a:p>
            <a:r>
              <a:rPr lang="it-IT" sz="2400" dirty="0" smtClean="0">
                <a:solidFill>
                  <a:schemeClr val="accent4">
                    <a:lumMod val="50000"/>
                  </a:schemeClr>
                </a:solidFill>
              </a:rPr>
              <a:t>L’osservatorio astronomico scolastico  ‘Iris </a:t>
            </a:r>
            <a:r>
              <a:rPr lang="it-IT" sz="2400" dirty="0" err="1" smtClean="0">
                <a:solidFill>
                  <a:schemeClr val="accent4">
                    <a:lumMod val="50000"/>
                  </a:schemeClr>
                </a:solidFill>
              </a:rPr>
              <a:t>Versari</a:t>
            </a:r>
            <a:r>
              <a:rPr lang="it-IT" sz="2400" dirty="0" smtClean="0">
                <a:solidFill>
                  <a:schemeClr val="accent4">
                    <a:lumMod val="50000"/>
                  </a:schemeClr>
                </a:solidFill>
              </a:rPr>
              <a:t>’.</a:t>
            </a:r>
          </a:p>
          <a:p>
            <a:r>
              <a:rPr lang="it-IT" sz="2400" dirty="0" smtClean="0">
                <a:solidFill>
                  <a:schemeClr val="accent4">
                    <a:lumMod val="50000"/>
                  </a:schemeClr>
                </a:solidFill>
              </a:rPr>
              <a:t>Inaugurazione 28 aprile 2017.</a:t>
            </a:r>
            <a:endParaRPr lang="it-IT" sz="2400" dirty="0">
              <a:solidFill>
                <a:schemeClr val="accent4">
                  <a:lumMod val="50000"/>
                </a:schemeClr>
              </a:solidFill>
            </a:endParaRPr>
          </a:p>
        </p:txBody>
      </p:sp>
      <p:pic>
        <p:nvPicPr>
          <p:cNvPr id="7" name="Immagine 6"/>
          <p:cNvPicPr>
            <a:picLocks noChangeAspect="1"/>
          </p:cNvPicPr>
          <p:nvPr/>
        </p:nvPicPr>
        <p:blipFill>
          <a:blip r:embed="rId3"/>
          <a:stretch>
            <a:fillRect/>
          </a:stretch>
        </p:blipFill>
        <p:spPr>
          <a:xfrm>
            <a:off x="1475656" y="4146445"/>
            <a:ext cx="7334632" cy="2378899"/>
          </a:xfrm>
          <a:prstGeom prst="rect">
            <a:avLst/>
          </a:prstGeom>
          <a:ln>
            <a:solidFill>
              <a:schemeClr val="accent6">
                <a:lumMod val="75000"/>
              </a:schemeClr>
            </a:solidFill>
          </a:ln>
        </p:spPr>
      </p:pic>
      <p:sp>
        <p:nvSpPr>
          <p:cNvPr id="9" name="CasellaDiTesto 8"/>
          <p:cNvSpPr txBox="1"/>
          <p:nvPr/>
        </p:nvSpPr>
        <p:spPr>
          <a:xfrm>
            <a:off x="5483917" y="3126537"/>
            <a:ext cx="3168352" cy="830997"/>
          </a:xfrm>
          <a:prstGeom prst="rect">
            <a:avLst/>
          </a:prstGeom>
          <a:noFill/>
          <a:ln>
            <a:solidFill>
              <a:schemeClr val="accent1">
                <a:lumMod val="75000"/>
              </a:schemeClr>
            </a:solidFill>
          </a:ln>
        </p:spPr>
        <p:txBody>
          <a:bodyPr wrap="square" rtlCol="0">
            <a:spAutoFit/>
          </a:bodyPr>
          <a:lstStyle/>
          <a:p>
            <a:r>
              <a:rPr lang="it-IT" sz="2400" dirty="0" smtClean="0">
                <a:solidFill>
                  <a:schemeClr val="accent4">
                    <a:lumMod val="50000"/>
                  </a:schemeClr>
                </a:solidFill>
              </a:rPr>
              <a:t>‘</a:t>
            </a:r>
            <a:r>
              <a:rPr lang="it-IT" sz="2400" dirty="0" err="1" smtClean="0">
                <a:solidFill>
                  <a:schemeClr val="accent4">
                    <a:lumMod val="50000"/>
                  </a:schemeClr>
                </a:solidFill>
              </a:rPr>
              <a:t>AstroBioParco</a:t>
            </a:r>
            <a:r>
              <a:rPr lang="it-IT" sz="2400" dirty="0" smtClean="0">
                <a:solidFill>
                  <a:schemeClr val="accent4">
                    <a:lumMod val="50000"/>
                  </a:schemeClr>
                </a:solidFill>
              </a:rPr>
              <a:t>’ di </a:t>
            </a:r>
            <a:br>
              <a:rPr lang="it-IT" sz="2400" dirty="0" smtClean="0">
                <a:solidFill>
                  <a:schemeClr val="accent4">
                    <a:lumMod val="50000"/>
                  </a:schemeClr>
                </a:solidFill>
              </a:rPr>
            </a:br>
            <a:r>
              <a:rPr lang="it-IT" sz="2400" dirty="0" smtClean="0">
                <a:solidFill>
                  <a:schemeClr val="accent4">
                    <a:lumMod val="50000"/>
                  </a:schemeClr>
                </a:solidFill>
              </a:rPr>
              <a:t>Felizzano di Alessandria</a:t>
            </a:r>
            <a:endParaRPr lang="it-IT" sz="2400" dirty="0">
              <a:solidFill>
                <a:schemeClr val="accent4">
                  <a:lumMod val="50000"/>
                </a:schemeClr>
              </a:solidFill>
            </a:endParaRPr>
          </a:p>
        </p:txBody>
      </p:sp>
    </p:spTree>
    <p:extLst>
      <p:ext uri="{BB962C8B-B14F-4D97-AF65-F5344CB8AC3E}">
        <p14:creationId xmlns:p14="http://schemas.microsoft.com/office/powerpoint/2010/main" val="2203315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5" name="Sottotitolo 4"/>
          <p:cNvSpPr>
            <a:spLocks noGrp="1"/>
          </p:cNvSpPr>
          <p:nvPr>
            <p:ph type="subTitle" idx="1"/>
          </p:nvPr>
        </p:nvSpPr>
        <p:spPr>
          <a:xfrm>
            <a:off x="1432560" y="1412776"/>
            <a:ext cx="7406640" cy="535056"/>
          </a:xfrm>
        </p:spPr>
        <p:txBody>
          <a:bodyPr/>
          <a:lstStyle/>
          <a:p>
            <a:pPr algn="ctr"/>
            <a:r>
              <a:rPr lang="it-IT" dirty="0" smtClean="0">
                <a:solidFill>
                  <a:srgbClr val="FF0000"/>
                </a:solidFill>
              </a:rPr>
              <a:t>Il ruolo degli ‘astrofili’ - studenti</a:t>
            </a:r>
            <a:endParaRPr lang="it-IT" dirty="0">
              <a:solidFill>
                <a:srgbClr val="FF0000"/>
              </a:solidFill>
            </a:endParaRPr>
          </a:p>
        </p:txBody>
      </p:sp>
      <p:pic>
        <p:nvPicPr>
          <p:cNvPr id="8" name="Picture 2" descr="http://shop.tecnosky.it/articoli/Cattur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976712"/>
            <a:ext cx="3118860" cy="215610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a:stretch>
            <a:fillRect/>
          </a:stretch>
        </p:blipFill>
        <p:spPr>
          <a:xfrm>
            <a:off x="1691680" y="2255476"/>
            <a:ext cx="2635384" cy="2902345"/>
          </a:xfrm>
          <a:prstGeom prst="rect">
            <a:avLst/>
          </a:prstGeom>
        </p:spPr>
      </p:pic>
      <p:pic>
        <p:nvPicPr>
          <p:cNvPr id="4" name="Immagine 3"/>
          <p:cNvPicPr>
            <a:picLocks noChangeAspect="1"/>
          </p:cNvPicPr>
          <p:nvPr/>
        </p:nvPicPr>
        <p:blipFill>
          <a:blip r:embed="rId5"/>
          <a:stretch>
            <a:fillRect/>
          </a:stretch>
        </p:blipFill>
        <p:spPr>
          <a:xfrm>
            <a:off x="5364088" y="4293096"/>
            <a:ext cx="3668789" cy="2431472"/>
          </a:xfrm>
          <a:prstGeom prst="rect">
            <a:avLst/>
          </a:prstGeom>
        </p:spPr>
      </p:pic>
      <p:sp>
        <p:nvSpPr>
          <p:cNvPr id="9" name="CasellaDiTesto 8"/>
          <p:cNvSpPr txBox="1"/>
          <p:nvPr/>
        </p:nvSpPr>
        <p:spPr>
          <a:xfrm>
            <a:off x="1432560" y="5661248"/>
            <a:ext cx="3571488" cy="646331"/>
          </a:xfrm>
          <a:prstGeom prst="rect">
            <a:avLst/>
          </a:prstGeom>
          <a:solidFill>
            <a:schemeClr val="accent6">
              <a:lumMod val="20000"/>
              <a:lumOff val="80000"/>
            </a:schemeClr>
          </a:solidFill>
        </p:spPr>
        <p:txBody>
          <a:bodyPr wrap="square" rtlCol="0">
            <a:spAutoFit/>
          </a:bodyPr>
          <a:lstStyle/>
          <a:p>
            <a:r>
              <a:rPr lang="it-IT" dirty="0" smtClean="0"/>
              <a:t>Foto del </a:t>
            </a:r>
            <a:r>
              <a:rPr lang="it-IT" b="1" dirty="0" smtClean="0"/>
              <a:t>NEA </a:t>
            </a:r>
            <a:r>
              <a:rPr lang="it-IT" b="1" dirty="0"/>
              <a:t>(357439) 2004 BL86</a:t>
            </a:r>
            <a:r>
              <a:rPr lang="it-IT" dirty="0"/>
              <a:t>: Flyby del 26 gennaio 2015</a:t>
            </a:r>
          </a:p>
        </p:txBody>
      </p:sp>
    </p:spTree>
    <p:extLst>
      <p:ext uri="{BB962C8B-B14F-4D97-AF65-F5344CB8AC3E}">
        <p14:creationId xmlns:p14="http://schemas.microsoft.com/office/powerpoint/2010/main" val="38789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5" name="Sottotitolo 4"/>
          <p:cNvSpPr>
            <a:spLocks noGrp="1"/>
          </p:cNvSpPr>
          <p:nvPr>
            <p:ph type="subTitle" idx="1"/>
          </p:nvPr>
        </p:nvSpPr>
        <p:spPr>
          <a:xfrm>
            <a:off x="1432560" y="1412776"/>
            <a:ext cx="7406640" cy="1512168"/>
          </a:xfrm>
        </p:spPr>
        <p:txBody>
          <a:bodyPr>
            <a:normAutofit fontScale="92500"/>
          </a:bodyPr>
          <a:lstStyle/>
          <a:p>
            <a:pPr algn="ctr"/>
            <a:r>
              <a:rPr lang="it-IT" dirty="0" smtClean="0">
                <a:solidFill>
                  <a:srgbClr val="FF0000"/>
                </a:solidFill>
              </a:rPr>
              <a:t>Ottenere e pubblicare dati scientifici su riviste professionali… </a:t>
            </a:r>
          </a:p>
          <a:p>
            <a:pPr algn="ctr"/>
            <a:r>
              <a:rPr lang="it-IT" dirty="0" smtClean="0">
                <a:solidFill>
                  <a:srgbClr val="FF0000"/>
                </a:solidFill>
              </a:rPr>
              <a:t>come il ‘Minor Planet Center’ di Harvard (MA, U.S.A.)</a:t>
            </a:r>
            <a:endParaRPr lang="it-IT" dirty="0">
              <a:solidFill>
                <a:srgbClr val="FF0000"/>
              </a:solidFill>
            </a:endParaRPr>
          </a:p>
        </p:txBody>
      </p:sp>
      <p:pic>
        <p:nvPicPr>
          <p:cNvPr id="3" name="Immagine 2"/>
          <p:cNvPicPr>
            <a:picLocks noChangeAspect="1"/>
          </p:cNvPicPr>
          <p:nvPr/>
        </p:nvPicPr>
        <p:blipFill>
          <a:blip r:embed="rId3"/>
          <a:stretch>
            <a:fillRect/>
          </a:stretch>
        </p:blipFill>
        <p:spPr>
          <a:xfrm>
            <a:off x="1115676" y="3140968"/>
            <a:ext cx="7920820" cy="3168352"/>
          </a:xfrm>
          <a:prstGeom prst="rect">
            <a:avLst/>
          </a:prstGeom>
        </p:spPr>
      </p:pic>
    </p:spTree>
    <p:extLst>
      <p:ext uri="{BB962C8B-B14F-4D97-AF65-F5344CB8AC3E}">
        <p14:creationId xmlns:p14="http://schemas.microsoft.com/office/powerpoint/2010/main" val="703845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5" name="Sottotitolo 4"/>
          <p:cNvSpPr>
            <a:spLocks noGrp="1"/>
          </p:cNvSpPr>
          <p:nvPr>
            <p:ph type="subTitle" idx="1"/>
          </p:nvPr>
        </p:nvSpPr>
        <p:spPr>
          <a:xfrm>
            <a:off x="1432560" y="1412776"/>
            <a:ext cx="7406640" cy="535056"/>
          </a:xfrm>
        </p:spPr>
        <p:txBody>
          <a:bodyPr/>
          <a:lstStyle/>
          <a:p>
            <a:pPr algn="ctr"/>
            <a:r>
              <a:rPr lang="it-IT" dirty="0" smtClean="0">
                <a:solidFill>
                  <a:srgbClr val="FF0000"/>
                </a:solidFill>
              </a:rPr>
              <a:t>Un osservatorio in … remoto</a:t>
            </a:r>
            <a:endParaRPr lang="it-IT" dirty="0">
              <a:solidFill>
                <a:srgbClr val="FF0000"/>
              </a:solidFill>
            </a:endParaRPr>
          </a:p>
        </p:txBody>
      </p:sp>
      <p:sp>
        <p:nvSpPr>
          <p:cNvPr id="3" name="CasellaDiTesto 2"/>
          <p:cNvSpPr txBox="1"/>
          <p:nvPr/>
        </p:nvSpPr>
        <p:spPr>
          <a:xfrm>
            <a:off x="1432560" y="2492896"/>
            <a:ext cx="4003536" cy="1323439"/>
          </a:xfrm>
          <a:prstGeom prst="rect">
            <a:avLst/>
          </a:prstGeom>
          <a:solidFill>
            <a:schemeClr val="accent6">
              <a:lumMod val="20000"/>
              <a:lumOff val="80000"/>
            </a:schemeClr>
          </a:solidFill>
          <a:ln>
            <a:solidFill>
              <a:schemeClr val="tx2">
                <a:lumMod val="50000"/>
              </a:schemeClr>
            </a:solidFill>
          </a:ln>
        </p:spPr>
        <p:txBody>
          <a:bodyPr wrap="square" rtlCol="0">
            <a:spAutoFit/>
          </a:bodyPr>
          <a:lstStyle/>
          <a:p>
            <a:r>
              <a:rPr lang="it-IT" sz="2000" dirty="0" smtClean="0"/>
              <a:t>Il collegamento tra studenti e l’osservatorio avverrà in remoto, tramite Internet e il software TEAMVIEWER</a:t>
            </a:r>
            <a:endParaRPr lang="it-IT" sz="2000" dirty="0"/>
          </a:p>
        </p:txBody>
      </p:sp>
      <p:pic>
        <p:nvPicPr>
          <p:cNvPr id="4" name="Immagine 3"/>
          <p:cNvPicPr>
            <a:picLocks noChangeAspect="1"/>
          </p:cNvPicPr>
          <p:nvPr/>
        </p:nvPicPr>
        <p:blipFill>
          <a:blip r:embed="rId3"/>
          <a:stretch>
            <a:fillRect/>
          </a:stretch>
        </p:blipFill>
        <p:spPr>
          <a:xfrm>
            <a:off x="3657072" y="3989924"/>
            <a:ext cx="2971800" cy="742950"/>
          </a:xfrm>
          <a:prstGeom prst="rect">
            <a:avLst/>
          </a:prstGeom>
          <a:ln>
            <a:solidFill>
              <a:schemeClr val="accent4">
                <a:lumMod val="75000"/>
              </a:schemeClr>
            </a:solidFill>
          </a:ln>
        </p:spPr>
      </p:pic>
      <p:sp>
        <p:nvSpPr>
          <p:cNvPr id="6" name="CasellaDiTesto 5"/>
          <p:cNvSpPr txBox="1"/>
          <p:nvPr/>
        </p:nvSpPr>
        <p:spPr>
          <a:xfrm>
            <a:off x="1331640" y="4869160"/>
            <a:ext cx="4373016" cy="1015663"/>
          </a:xfrm>
          <a:prstGeom prst="rect">
            <a:avLst/>
          </a:prstGeom>
          <a:solidFill>
            <a:schemeClr val="accent6">
              <a:lumMod val="20000"/>
              <a:lumOff val="80000"/>
            </a:schemeClr>
          </a:solidFill>
          <a:ln>
            <a:solidFill>
              <a:schemeClr val="tx1">
                <a:lumMod val="95000"/>
                <a:lumOff val="5000"/>
              </a:schemeClr>
            </a:solidFill>
          </a:ln>
        </p:spPr>
        <p:txBody>
          <a:bodyPr wrap="square" rtlCol="0">
            <a:spAutoFit/>
          </a:bodyPr>
          <a:lstStyle/>
          <a:p>
            <a:r>
              <a:rPr lang="it-IT" sz="2000" dirty="0" smtClean="0"/>
              <a:t>I contatti tra studenti e l’insegnante saranno possibili grazie al programma SKYPE</a:t>
            </a:r>
            <a:endParaRPr lang="it-IT" sz="2000" dirty="0"/>
          </a:p>
        </p:txBody>
      </p:sp>
      <p:pic>
        <p:nvPicPr>
          <p:cNvPr id="7" name="Immagine 6"/>
          <p:cNvPicPr>
            <a:picLocks noChangeAspect="1"/>
          </p:cNvPicPr>
          <p:nvPr/>
        </p:nvPicPr>
        <p:blipFill>
          <a:blip r:embed="rId4"/>
          <a:stretch>
            <a:fillRect/>
          </a:stretch>
        </p:blipFill>
        <p:spPr>
          <a:xfrm>
            <a:off x="6012160" y="5509578"/>
            <a:ext cx="2015139" cy="845861"/>
          </a:xfrm>
          <a:prstGeom prst="rect">
            <a:avLst/>
          </a:prstGeom>
          <a:ln>
            <a:solidFill>
              <a:srgbClr val="FF0000"/>
            </a:solidFill>
          </a:ln>
        </p:spPr>
      </p:pic>
      <p:pic>
        <p:nvPicPr>
          <p:cNvPr id="8" name="Immagine 7"/>
          <p:cNvPicPr>
            <a:picLocks noChangeAspect="1"/>
          </p:cNvPicPr>
          <p:nvPr/>
        </p:nvPicPr>
        <p:blipFill>
          <a:blip r:embed="rId5"/>
          <a:stretch>
            <a:fillRect/>
          </a:stretch>
        </p:blipFill>
        <p:spPr>
          <a:xfrm>
            <a:off x="6963637" y="2060848"/>
            <a:ext cx="1875563" cy="2417272"/>
          </a:xfrm>
          <a:prstGeom prst="rect">
            <a:avLst/>
          </a:prstGeom>
        </p:spPr>
      </p:pic>
    </p:spTree>
    <p:extLst>
      <p:ext uri="{BB962C8B-B14F-4D97-AF65-F5344CB8AC3E}">
        <p14:creationId xmlns:p14="http://schemas.microsoft.com/office/powerpoint/2010/main" val="350144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556792"/>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endParaRPr lang="it-IT" sz="1400" dirty="0"/>
          </a:p>
        </p:txBody>
      </p:sp>
      <p:pic>
        <p:nvPicPr>
          <p:cNvPr id="10" name="Immagine 9"/>
          <p:cNvPicPr>
            <a:picLocks noChangeAspect="1"/>
          </p:cNvPicPr>
          <p:nvPr/>
        </p:nvPicPr>
        <p:blipFill>
          <a:blip r:embed="rId3"/>
          <a:stretch>
            <a:fillRect/>
          </a:stretch>
        </p:blipFill>
        <p:spPr>
          <a:xfrm>
            <a:off x="4810701" y="4221089"/>
            <a:ext cx="4069319" cy="2288992"/>
          </a:xfrm>
          <a:prstGeom prst="rect">
            <a:avLst/>
          </a:prstGeom>
        </p:spPr>
      </p:pic>
      <p:pic>
        <p:nvPicPr>
          <p:cNvPr id="5" name="Immagine 4"/>
          <p:cNvPicPr>
            <a:picLocks noChangeAspect="1"/>
          </p:cNvPicPr>
          <p:nvPr/>
        </p:nvPicPr>
        <p:blipFill>
          <a:blip r:embed="rId4"/>
          <a:stretch>
            <a:fillRect/>
          </a:stretch>
        </p:blipFill>
        <p:spPr>
          <a:xfrm>
            <a:off x="1299974" y="1345046"/>
            <a:ext cx="4153126" cy="3308089"/>
          </a:xfrm>
          <a:prstGeom prst="rect">
            <a:avLst/>
          </a:prstGeom>
        </p:spPr>
      </p:pic>
      <p:sp>
        <p:nvSpPr>
          <p:cNvPr id="11" name="Rettangolo arrotondato 10"/>
          <p:cNvSpPr/>
          <p:nvPr/>
        </p:nvSpPr>
        <p:spPr>
          <a:xfrm>
            <a:off x="5724128" y="1844824"/>
            <a:ext cx="2592288" cy="151216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 pianeti orbitano attorno al Sole lungo traiettorie ellittiche seguendo la terza legge di Keplero</a:t>
            </a:r>
            <a:endParaRPr lang="it-IT" dirty="0"/>
          </a:p>
        </p:txBody>
      </p:sp>
      <mc:AlternateContent xmlns:mc="http://schemas.openxmlformats.org/markup-compatibility/2006" xmlns:a14="http://schemas.microsoft.com/office/drawing/2010/main">
        <mc:Choice Requires="a14">
          <p:sp>
            <p:nvSpPr>
              <p:cNvPr id="13" name="Rettangolo 12"/>
              <p:cNvSpPr/>
              <p:nvPr/>
            </p:nvSpPr>
            <p:spPr>
              <a:xfrm>
                <a:off x="1559003" y="4892495"/>
                <a:ext cx="3024336" cy="11521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it-IT" sz="3200" i="1" smtClean="0">
                              <a:latin typeface="Cambria Math" panose="02040503050406030204" pitchFamily="18" charset="0"/>
                            </a:rPr>
                          </m:ctrlPr>
                        </m:sSupPr>
                        <m:e>
                          <m:r>
                            <a:rPr lang="it-IT" sz="3200" b="0" i="1" smtClean="0">
                              <a:latin typeface="Cambria Math" panose="02040503050406030204" pitchFamily="18" charset="0"/>
                            </a:rPr>
                            <m:t>𝑇</m:t>
                          </m:r>
                        </m:e>
                        <m:sup>
                          <m:r>
                            <a:rPr lang="it-IT" sz="3200" i="1" smtClean="0">
                              <a:latin typeface="Cambria Math" panose="02040503050406030204" pitchFamily="18" charset="0"/>
                            </a:rPr>
                            <m:t>2</m:t>
                          </m:r>
                        </m:sup>
                      </m:sSup>
                      <m:r>
                        <a:rPr lang="it-IT" sz="3200" i="1" smtClean="0">
                          <a:latin typeface="Cambria Math" panose="02040503050406030204" pitchFamily="18" charset="0"/>
                        </a:rPr>
                        <m:t>=</m:t>
                      </m:r>
                      <m:sSup>
                        <m:sSupPr>
                          <m:ctrlPr>
                            <a:rPr lang="it-IT" sz="3200" i="1" smtClean="0">
                              <a:latin typeface="Cambria Math" panose="02040503050406030204" pitchFamily="18" charset="0"/>
                            </a:rPr>
                          </m:ctrlPr>
                        </m:sSupPr>
                        <m:e>
                          <m:r>
                            <a:rPr lang="it-IT" sz="3200" b="0" i="1" smtClean="0">
                              <a:latin typeface="Cambria Math" panose="02040503050406030204" pitchFamily="18" charset="0"/>
                            </a:rPr>
                            <m:t>𝐾</m:t>
                          </m:r>
                          <m:r>
                            <a:rPr lang="it-IT" sz="3200" b="0" i="1" smtClean="0">
                              <a:latin typeface="Cambria Math" panose="02040503050406030204" pitchFamily="18" charset="0"/>
                            </a:rPr>
                            <m:t> </m:t>
                          </m:r>
                          <m:r>
                            <a:rPr lang="it-IT" sz="3200" b="0" i="1" smtClean="0">
                              <a:latin typeface="Cambria Math" panose="02040503050406030204" pitchFamily="18" charset="0"/>
                            </a:rPr>
                            <m:t>𝑅</m:t>
                          </m:r>
                        </m:e>
                        <m:sup>
                          <m:r>
                            <a:rPr lang="it-IT" sz="3200" b="0" i="1" smtClean="0">
                              <a:latin typeface="Cambria Math" panose="02040503050406030204" pitchFamily="18" charset="0"/>
                            </a:rPr>
                            <m:t>3</m:t>
                          </m:r>
                        </m:sup>
                      </m:sSup>
                    </m:oMath>
                  </m:oMathPara>
                </a14:m>
                <a:endParaRPr lang="it-IT" sz="3200" dirty="0"/>
              </a:p>
            </p:txBody>
          </p:sp>
        </mc:Choice>
        <mc:Fallback xmlns="">
          <p:sp>
            <p:nvSpPr>
              <p:cNvPr id="13" name="Rettangolo 12"/>
              <p:cNvSpPr>
                <a:spLocks noRot="1" noChangeAspect="1" noMove="1" noResize="1" noEditPoints="1" noAdjustHandles="1" noChangeArrowheads="1" noChangeShapeType="1" noTextEdit="1"/>
              </p:cNvSpPr>
              <p:nvPr/>
            </p:nvSpPr>
            <p:spPr>
              <a:xfrm>
                <a:off x="1559003" y="4892495"/>
                <a:ext cx="3024336" cy="1152128"/>
              </a:xfrm>
              <a:prstGeom prst="rect">
                <a:avLst/>
              </a:prstGeom>
              <a:blipFill rotWithShape="0">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170341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62552" y="1628800"/>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endParaRPr lang="it-IT" sz="1400" dirty="0"/>
          </a:p>
        </p:txBody>
      </p:sp>
      <p:pic>
        <p:nvPicPr>
          <p:cNvPr id="2050" name="Picture 2" descr="Risultati immagini per giove e venere tramo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659" y="2420888"/>
            <a:ext cx="6600733" cy="4104456"/>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con un angolo ritagliato e uno arrotondato 5"/>
          <p:cNvSpPr/>
          <p:nvPr/>
        </p:nvSpPr>
        <p:spPr>
          <a:xfrm>
            <a:off x="5569928" y="1376772"/>
            <a:ext cx="3384376" cy="864096"/>
          </a:xfrm>
          <a:prstGeom prst="snip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 occhio nudo i pianeti sembrano stelle molto brillanti sullo sfondo delle costellazioni</a:t>
            </a:r>
            <a:endParaRPr lang="it-IT" dirty="0"/>
          </a:p>
        </p:txBody>
      </p:sp>
      <p:cxnSp>
        <p:nvCxnSpPr>
          <p:cNvPr id="8" name="Connettore 2 7"/>
          <p:cNvCxnSpPr/>
          <p:nvPr/>
        </p:nvCxnSpPr>
        <p:spPr>
          <a:xfrm flipH="1">
            <a:off x="4860032" y="2420888"/>
            <a:ext cx="1080120" cy="17281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882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pic>
        <p:nvPicPr>
          <p:cNvPr id="6" name="Immagine 5"/>
          <p:cNvPicPr>
            <a:picLocks noChangeAspect="1"/>
          </p:cNvPicPr>
          <p:nvPr/>
        </p:nvPicPr>
        <p:blipFill>
          <a:blip r:embed="rId3"/>
          <a:stretch>
            <a:fillRect/>
          </a:stretch>
        </p:blipFill>
        <p:spPr>
          <a:xfrm>
            <a:off x="251521" y="2420888"/>
            <a:ext cx="4270768" cy="1366555"/>
          </a:xfrm>
          <a:prstGeom prst="rect">
            <a:avLst/>
          </a:prstGeom>
          <a:ln>
            <a:solidFill>
              <a:schemeClr val="tx2">
                <a:lumMod val="75000"/>
              </a:schemeClr>
            </a:solidFill>
          </a:ln>
        </p:spPr>
      </p:pic>
      <p:sp>
        <p:nvSpPr>
          <p:cNvPr id="7" name="Rettangolo 6"/>
          <p:cNvSpPr/>
          <p:nvPr/>
        </p:nvSpPr>
        <p:spPr>
          <a:xfrm>
            <a:off x="1448118" y="1340768"/>
            <a:ext cx="3091252" cy="576064"/>
          </a:xfrm>
          <a:prstGeom prst="rect">
            <a:avLst/>
          </a:prstGeom>
          <a:solidFill>
            <a:srgbClr val="FD3F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Legge di </a:t>
            </a:r>
            <a:r>
              <a:rPr lang="it-IT" dirty="0" err="1" smtClean="0"/>
              <a:t>Titius</a:t>
            </a:r>
            <a:r>
              <a:rPr lang="it-IT" dirty="0" smtClean="0"/>
              <a:t>-Bode</a:t>
            </a:r>
            <a:endParaRPr lang="it-IT" dirty="0"/>
          </a:p>
        </p:txBody>
      </p:sp>
      <p:sp>
        <p:nvSpPr>
          <p:cNvPr id="9" name="Ovale 8"/>
          <p:cNvSpPr/>
          <p:nvPr/>
        </p:nvSpPr>
        <p:spPr>
          <a:xfrm>
            <a:off x="-12953" y="4216517"/>
            <a:ext cx="4435303" cy="194878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La relazione fu individuata nel </a:t>
            </a:r>
            <a:r>
              <a:rPr lang="it-IT">
                <a:hlinkClick r:id="rId4" tooltip="1766"/>
              </a:rPr>
              <a:t>1766</a:t>
            </a:r>
            <a:r>
              <a:rPr lang="it-IT"/>
              <a:t> da </a:t>
            </a:r>
            <a:r>
              <a:rPr lang="it-IT">
                <a:hlinkClick r:id="rId5" tooltip="Johann Daniel Titius"/>
              </a:rPr>
              <a:t>Johann Daniel Titius</a:t>
            </a:r>
            <a:r>
              <a:rPr lang="it-IT"/>
              <a:t> e pubblicata formalmente da </a:t>
            </a:r>
            <a:r>
              <a:rPr lang="it-IT">
                <a:hlinkClick r:id="rId6" tooltip="Johann Elert Bode"/>
              </a:rPr>
              <a:t>Johann Elert Bode</a:t>
            </a:r>
            <a:r>
              <a:rPr lang="it-IT"/>
              <a:t> nel </a:t>
            </a:r>
            <a:r>
              <a:rPr lang="it-IT">
                <a:hlinkClick r:id="rId7" tooltip="1772"/>
              </a:rPr>
              <a:t>1772</a:t>
            </a:r>
            <a:r>
              <a:rPr lang="it-IT"/>
              <a:t>, da cui il nome. </a:t>
            </a:r>
          </a:p>
        </p:txBody>
      </p:sp>
      <p:pic>
        <p:nvPicPr>
          <p:cNvPr id="4100" name="Picture 4" descr="Risultati immagini per legge titius bod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276872"/>
            <a:ext cx="4499992" cy="4176464"/>
          </a:xfrm>
          <a:prstGeom prst="rect">
            <a:avLst/>
          </a:prstGeom>
          <a:noFill/>
          <a:ln>
            <a:solidFill>
              <a:srgbClr val="FF33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733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628800"/>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endParaRPr lang="it-IT" sz="14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433872"/>
            <a:ext cx="2794000" cy="3505200"/>
          </a:xfrm>
          <a:prstGeom prst="rect">
            <a:avLst/>
          </a:prstGeom>
        </p:spPr>
      </p:pic>
      <p:sp>
        <p:nvSpPr>
          <p:cNvPr id="5" name="Rettangolo 4"/>
          <p:cNvSpPr/>
          <p:nvPr/>
        </p:nvSpPr>
        <p:spPr>
          <a:xfrm>
            <a:off x="4572000" y="1604269"/>
            <a:ext cx="3312368" cy="1320675"/>
          </a:xfrm>
          <a:prstGeom prst="rect">
            <a:avLst/>
          </a:prstGeom>
          <a:solidFill>
            <a:srgbClr val="E98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Cerere fu individuato il 1º gennaio </a:t>
            </a:r>
            <a:r>
              <a:rPr lang="it-IT" dirty="0">
                <a:hlinkClick r:id="rId4" tooltip="1801"/>
              </a:rPr>
              <a:t>1801</a:t>
            </a:r>
            <a:r>
              <a:rPr lang="it-IT" dirty="0"/>
              <a:t> </a:t>
            </a:r>
            <a:r>
              <a:rPr lang="it-IT" dirty="0" smtClean="0"/>
              <a:t>dall</a:t>
            </a:r>
            <a:r>
              <a:rPr lang="it-IT" dirty="0" smtClean="0">
                <a:hlinkClick r:id="rId5" tooltip="Astronomo"/>
              </a:rPr>
              <a:t>’astronomo</a:t>
            </a:r>
            <a:r>
              <a:rPr lang="it-IT" dirty="0"/>
              <a:t> </a:t>
            </a:r>
            <a:r>
              <a:rPr lang="it-IT" dirty="0" smtClean="0"/>
              <a:t/>
            </a:r>
            <a:br>
              <a:rPr lang="it-IT" dirty="0" smtClean="0"/>
            </a:br>
            <a:r>
              <a:rPr lang="it-IT" u="sng" dirty="0" smtClean="0">
                <a:hlinkClick r:id="rId6" tooltip="Italia"/>
              </a:rPr>
              <a:t>italiano</a:t>
            </a:r>
            <a:r>
              <a:rPr lang="it-IT" dirty="0"/>
              <a:t> </a:t>
            </a:r>
            <a:r>
              <a:rPr lang="it-IT" dirty="0">
                <a:hlinkClick r:id="rId7" tooltip="Giuseppe Piazzi"/>
              </a:rPr>
              <a:t>Giuseppe </a:t>
            </a:r>
            <a:r>
              <a:rPr lang="it-IT" dirty="0" smtClean="0">
                <a:hlinkClick r:id="rId7" tooltip="Giuseppe Piazzi"/>
              </a:rPr>
              <a:t>Piazzi</a:t>
            </a:r>
            <a:r>
              <a:rPr lang="it-IT" dirty="0" smtClean="0"/>
              <a:t> all’Osservatorio di Palermo.</a:t>
            </a:r>
            <a:endParaRPr lang="it-IT" dirty="0"/>
          </a:p>
        </p:txBody>
      </p:sp>
      <p:pic>
        <p:nvPicPr>
          <p:cNvPr id="7" name="Immagin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8104" y="3287096"/>
            <a:ext cx="3140968" cy="3140968"/>
          </a:xfrm>
          <a:prstGeom prst="rect">
            <a:avLst/>
          </a:prstGeom>
        </p:spPr>
      </p:pic>
      <p:sp>
        <p:nvSpPr>
          <p:cNvPr id="8" name="Rettangolo con un angolo ritagliato e uno arrotondato 7"/>
          <p:cNvSpPr/>
          <p:nvPr/>
        </p:nvSpPr>
        <p:spPr>
          <a:xfrm>
            <a:off x="1619672" y="5320208"/>
            <a:ext cx="3456384" cy="1133128"/>
          </a:xfrm>
          <a:prstGeom prst="snip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Foto scattata dal telescopio spaziale «</a:t>
            </a:r>
            <a:r>
              <a:rPr lang="it-IT" dirty="0" err="1" smtClean="0"/>
              <a:t>Hubble</a:t>
            </a:r>
            <a:r>
              <a:rPr lang="it-IT" dirty="0" smtClean="0"/>
              <a:t>»</a:t>
            </a:r>
            <a:endParaRPr lang="it-IT" dirty="0"/>
          </a:p>
        </p:txBody>
      </p:sp>
    </p:spTree>
    <p:extLst>
      <p:ext uri="{BB962C8B-B14F-4D97-AF65-F5344CB8AC3E}">
        <p14:creationId xmlns:p14="http://schemas.microsoft.com/office/powerpoint/2010/main" val="1611414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556792"/>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endParaRPr lang="it-IT" sz="14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700808"/>
            <a:ext cx="4536504" cy="4536504"/>
          </a:xfrm>
          <a:prstGeom prst="rect">
            <a:avLst/>
          </a:prstGeom>
        </p:spPr>
      </p:pic>
      <p:sp>
        <p:nvSpPr>
          <p:cNvPr id="5" name="Rettangolo 4"/>
          <p:cNvSpPr/>
          <p:nvPr/>
        </p:nvSpPr>
        <p:spPr>
          <a:xfrm>
            <a:off x="6660232" y="2060848"/>
            <a:ext cx="2016224" cy="29523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Cerere fu il primo di una lunga serie di oggetti scoperti tra le orbite di Marte e Giove</a:t>
            </a:r>
            <a:endParaRPr lang="it-IT" dirty="0"/>
          </a:p>
        </p:txBody>
      </p:sp>
    </p:spTree>
    <p:extLst>
      <p:ext uri="{BB962C8B-B14F-4D97-AF65-F5344CB8AC3E}">
        <p14:creationId xmlns:p14="http://schemas.microsoft.com/office/powerpoint/2010/main" val="89516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556792"/>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endParaRPr lang="it-IT" sz="1400" dirty="0"/>
          </a:p>
        </p:txBody>
      </p:sp>
      <p:pic>
        <p:nvPicPr>
          <p:cNvPr id="5122" name="Picture 2" descr="Risultati immagini per fascia esterna asteroi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34" y="1772816"/>
            <a:ext cx="5815774" cy="4248472"/>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6588224" y="1340768"/>
            <a:ext cx="2160240" cy="4824536"/>
          </a:xfrm>
          <a:prstGeom prst="rect">
            <a:avLst/>
          </a:prstGeom>
          <a:solidFill>
            <a:srgbClr val="D42F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Una seconda fascia di asteroidi detta Fascia di </a:t>
            </a:r>
            <a:r>
              <a:rPr lang="it-IT" dirty="0" err="1" smtClean="0"/>
              <a:t>Kuiper</a:t>
            </a:r>
            <a:r>
              <a:rPr lang="it-IT" dirty="0" smtClean="0"/>
              <a:t> è posizionata oltre l’orbita di Nettuno, ai confini del Sistema Solare.</a:t>
            </a:r>
          </a:p>
          <a:p>
            <a:pPr algn="ctr"/>
            <a:endParaRPr lang="it-IT" dirty="0"/>
          </a:p>
          <a:p>
            <a:pPr algn="ctr"/>
            <a:r>
              <a:rPr lang="it-IT" dirty="0" smtClean="0"/>
              <a:t>In tutto sono circa 800.000 gli oggetti noti.</a:t>
            </a:r>
          </a:p>
          <a:p>
            <a:pPr algn="ctr"/>
            <a:endParaRPr lang="it-IT" dirty="0"/>
          </a:p>
          <a:p>
            <a:pPr algn="ctr"/>
            <a:r>
              <a:rPr lang="it-IT" dirty="0" smtClean="0"/>
              <a:t>Solo della metà è nota l’orbita, spesso in modo approssimativo.</a:t>
            </a:r>
            <a:endParaRPr lang="it-IT" dirty="0"/>
          </a:p>
        </p:txBody>
      </p:sp>
    </p:spTree>
    <p:extLst>
      <p:ext uri="{BB962C8B-B14F-4D97-AF65-F5344CB8AC3E}">
        <p14:creationId xmlns:p14="http://schemas.microsoft.com/office/powerpoint/2010/main" val="2719374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2000"/>
                <a:lumOff val="48000"/>
              </a:schemeClr>
            </a:gs>
            <a:gs pos="18000">
              <a:schemeClr val="accent3">
                <a:lumMod val="95000"/>
                <a:lumOff val="5000"/>
              </a:schemeClr>
            </a:gs>
            <a:gs pos="100000">
              <a:schemeClr val="accent3">
                <a:lumMod val="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1331640" y="404664"/>
            <a:ext cx="7622664" cy="648072"/>
          </a:xfrm>
          <a:gradFill>
            <a:gsLst>
              <a:gs pos="24000">
                <a:schemeClr val="accent3">
                  <a:lumMod val="40000"/>
                  <a:lumOff val="60000"/>
                </a:schemeClr>
              </a:gs>
              <a:gs pos="94000">
                <a:schemeClr val="accent3">
                  <a:lumMod val="95000"/>
                  <a:lumOff val="5000"/>
                </a:schemeClr>
              </a:gs>
              <a:gs pos="100000">
                <a:schemeClr val="accent3">
                  <a:lumMod val="60000"/>
                </a:schemeClr>
              </a:gs>
            </a:gsLst>
            <a:path path="shape">
              <a:fillToRect l="50000" t="50000" r="50000" b="50000"/>
            </a:path>
          </a:gradFill>
        </p:spPr>
        <p:txBody>
          <a:bodyPr>
            <a:normAutofit fontScale="90000"/>
          </a:bodyPr>
          <a:lstStyle/>
          <a:p>
            <a:r>
              <a:rPr lang="it-IT" sz="4400" kern="1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Gli asteroidi</a:t>
            </a:r>
            <a:endParaRPr lang="it-IT" dirty="0"/>
          </a:p>
        </p:txBody>
      </p:sp>
      <p:sp>
        <p:nvSpPr>
          <p:cNvPr id="3" name="Rectangle 2"/>
          <p:cNvSpPr>
            <a:spLocks noGrp="1"/>
          </p:cNvSpPr>
          <p:nvPr>
            <p:ph type="subTitle" idx="1"/>
          </p:nvPr>
        </p:nvSpPr>
        <p:spPr>
          <a:xfrm>
            <a:off x="1331640" y="1556792"/>
            <a:ext cx="7560840" cy="5040560"/>
          </a:xfrm>
          <a:solidFill>
            <a:schemeClr val="accent3">
              <a:lumMod val="40000"/>
              <a:lumOff val="60000"/>
              <a:alpha val="52000"/>
            </a:schemeClr>
          </a:solidFill>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bodyPr>
          <a:lstStyle/>
          <a:p>
            <a:endParaRPr lang="it-IT" sz="14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306" y="1538876"/>
            <a:ext cx="4445998" cy="3246114"/>
          </a:xfrm>
          <a:prstGeom prst="rect">
            <a:avLst/>
          </a:prstGeom>
          <a:ln>
            <a:solidFill>
              <a:srgbClr val="7030A0"/>
            </a:solidFill>
          </a:ln>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771" y="1507939"/>
            <a:ext cx="2641141" cy="2641141"/>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808" y="3810983"/>
            <a:ext cx="2794000" cy="2819400"/>
          </a:xfrm>
          <a:prstGeom prst="rect">
            <a:avLst/>
          </a:prstGeom>
        </p:spPr>
      </p:pic>
    </p:spTree>
    <p:extLst>
      <p:ext uri="{BB962C8B-B14F-4D97-AF65-F5344CB8AC3E}">
        <p14:creationId xmlns:p14="http://schemas.microsoft.com/office/powerpoint/2010/main" val="30822905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4B1185D-5D89-476E-9A5A-3C08A92F33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dei consigli di strategia</Template>
  <TotalTime>0</TotalTime>
  <Words>778</Words>
  <Application>Microsoft Office PowerPoint</Application>
  <PresentationFormat>Presentazione su schermo (4:3)</PresentationFormat>
  <Paragraphs>146</Paragraphs>
  <Slides>28</Slides>
  <Notes>28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28</vt:i4>
      </vt:variant>
    </vt:vector>
  </HeadingPairs>
  <TitlesOfParts>
    <vt:vector size="35" baseType="lpstr">
      <vt:lpstr>Calibri</vt:lpstr>
      <vt:lpstr>Cambria Math</vt:lpstr>
      <vt:lpstr>Gill Sans MT</vt:lpstr>
      <vt:lpstr>Times New Roman</vt:lpstr>
      <vt:lpstr>Verdana</vt:lpstr>
      <vt:lpstr>Wingdings 2</vt:lpstr>
      <vt:lpstr>Solstizio</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lpstr>Gli asteroidi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2016-03-22T23:01:31Z</dcterms:created>
  <dcterms:modified xsi:type="dcterms:W3CDTF">2017-11-09T22:53:03Z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TC101671299990</vt:lpwstr>
  </property>
</Properties>
</file>