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2" r:id="rId2"/>
  </p:sldMasterIdLst>
  <p:notesMasterIdLst>
    <p:notesMasterId r:id="rId74"/>
  </p:notesMasterIdLst>
  <p:handoutMasterIdLst>
    <p:handoutMasterId r:id="rId75"/>
  </p:handoutMasterIdLst>
  <p:sldIdLst>
    <p:sldId id="256" r:id="rId3"/>
    <p:sldId id="266" r:id="rId4"/>
    <p:sldId id="295" r:id="rId5"/>
    <p:sldId id="268" r:id="rId6"/>
    <p:sldId id="269" r:id="rId7"/>
    <p:sldId id="270" r:id="rId8"/>
    <p:sldId id="336" r:id="rId9"/>
    <p:sldId id="362" r:id="rId10"/>
    <p:sldId id="363" r:id="rId11"/>
    <p:sldId id="282" r:id="rId12"/>
    <p:sldId id="340" r:id="rId13"/>
    <p:sldId id="341" r:id="rId14"/>
    <p:sldId id="283" r:id="rId15"/>
    <p:sldId id="342" r:id="rId16"/>
    <p:sldId id="344" r:id="rId17"/>
    <p:sldId id="358" r:id="rId18"/>
    <p:sldId id="345" r:id="rId19"/>
    <p:sldId id="343" r:id="rId20"/>
    <p:sldId id="272" r:id="rId21"/>
    <p:sldId id="296" r:id="rId22"/>
    <p:sldId id="301" r:id="rId23"/>
    <p:sldId id="284" r:id="rId24"/>
    <p:sldId id="346" r:id="rId25"/>
    <p:sldId id="347" r:id="rId26"/>
    <p:sldId id="285" r:id="rId27"/>
    <p:sldId id="276" r:id="rId28"/>
    <p:sldId id="302" r:id="rId29"/>
    <p:sldId id="300" r:id="rId30"/>
    <p:sldId id="348" r:id="rId31"/>
    <p:sldId id="321" r:id="rId32"/>
    <p:sldId id="327" r:id="rId33"/>
    <p:sldId id="361" r:id="rId34"/>
    <p:sldId id="328" r:id="rId35"/>
    <p:sldId id="365" r:id="rId36"/>
    <p:sldId id="364" r:id="rId37"/>
    <p:sldId id="286" r:id="rId38"/>
    <p:sldId id="320" r:id="rId39"/>
    <p:sldId id="288" r:id="rId40"/>
    <p:sldId id="303" r:id="rId41"/>
    <p:sldId id="331" r:id="rId42"/>
    <p:sldId id="287" r:id="rId43"/>
    <p:sldId id="322" r:id="rId44"/>
    <p:sldId id="359" r:id="rId45"/>
    <p:sldId id="325" r:id="rId46"/>
    <p:sldId id="323" r:id="rId47"/>
    <p:sldId id="324" r:id="rId48"/>
    <p:sldId id="360" r:id="rId49"/>
    <p:sldId id="304" r:id="rId50"/>
    <p:sldId id="289" r:id="rId51"/>
    <p:sldId id="290" r:id="rId52"/>
    <p:sldId id="291" r:id="rId53"/>
    <p:sldId id="313" r:id="rId54"/>
    <p:sldId id="314" r:id="rId55"/>
    <p:sldId id="315" r:id="rId56"/>
    <p:sldId id="316" r:id="rId57"/>
    <p:sldId id="317" r:id="rId58"/>
    <p:sldId id="318" r:id="rId59"/>
    <p:sldId id="319" r:id="rId60"/>
    <p:sldId id="326" r:id="rId61"/>
    <p:sldId id="334" r:id="rId62"/>
    <p:sldId id="335" r:id="rId63"/>
    <p:sldId id="350" r:id="rId64"/>
    <p:sldId id="330" r:id="rId65"/>
    <p:sldId id="349" r:id="rId66"/>
    <p:sldId id="357" r:id="rId67"/>
    <p:sldId id="351" r:id="rId68"/>
    <p:sldId id="352" r:id="rId69"/>
    <p:sldId id="353" r:id="rId70"/>
    <p:sldId id="354" r:id="rId71"/>
    <p:sldId id="355" r:id="rId72"/>
    <p:sldId id="356" r:id="rId73"/>
  </p:sldIdLst>
  <p:sldSz cx="9144000" cy="6858000" type="screen4x3"/>
  <p:notesSz cx="6858000" cy="9144000"/>
  <p:defaultTextStyle>
    <a:defPPr>
      <a:defRPr lang="en-US"/>
    </a:defPPr>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A66"/>
    <a:srgbClr val="8D4D33"/>
    <a:srgbClr val="64ACD0"/>
    <a:srgbClr val="F4A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599" autoAdjust="0"/>
  </p:normalViewPr>
  <p:slideViewPr>
    <p:cSldViewPr>
      <p:cViewPr varScale="1">
        <p:scale>
          <a:sx n="74" d="100"/>
          <a:sy n="74" d="100"/>
        </p:scale>
        <p:origin x="-127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rtlCol="0"/>
          <a:lstStyle>
            <a:lvl1pPr algn="r">
              <a:defRPr sz="1200"/>
            </a:lvl1pPr>
          </a:lstStyle>
          <a:p>
            <a:fld id="{209DC4D6-251A-4E32-9F58-5EF63A864BC7}" type="datetimeFigureOut">
              <a:rPr lang="en-US" smtClean="0"/>
              <a:pPr/>
              <a:t>2/5/2021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lstStyle>
          <a:p>
            <a:fld id="{8457CA08-D0DF-4B92-803D-2F678DDCE254}" type="slidenum">
              <a:rPr lang="en-US" smtClean="0"/>
              <a:pPr/>
              <a:t>‹N›</a:t>
            </a:fld>
            <a:endParaRPr lang="en-US" dirty="0"/>
          </a:p>
        </p:txBody>
      </p:sp>
    </p:spTree>
    <p:extLst>
      <p:ext uri="{BB962C8B-B14F-4D97-AF65-F5344CB8AC3E}">
        <p14:creationId xmlns:p14="http://schemas.microsoft.com/office/powerpoint/2010/main" val="4203893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FE1E7E57-1F10-4268-99D2-CEDBAC6DAB5A}" type="datetimeFigureOut">
              <a:rPr lang="en-US" smtClean="0"/>
              <a:pPr/>
              <a:t>2/5/2021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1D2386A3-2E31-4C9B-B0BE-45709ADB9841}" type="slidenum">
              <a:rPr lang="en-US" smtClean="0"/>
              <a:pPr/>
              <a:t>‹N›</a:t>
            </a:fld>
            <a:endParaRPr lang="en-US" dirty="0"/>
          </a:p>
        </p:txBody>
      </p:sp>
    </p:spTree>
    <p:extLst>
      <p:ext uri="{BB962C8B-B14F-4D97-AF65-F5344CB8AC3E}">
        <p14:creationId xmlns:p14="http://schemas.microsoft.com/office/powerpoint/2010/main" val="3712212725"/>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1</a:t>
            </a:fld>
            <a:endParaRPr lang="en-US"/>
          </a:p>
        </p:txBody>
      </p:sp>
    </p:spTree>
    <p:extLst>
      <p:ext uri="{BB962C8B-B14F-4D97-AF65-F5344CB8AC3E}">
        <p14:creationId xmlns:p14="http://schemas.microsoft.com/office/powerpoint/2010/main" val="2166698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10</a:t>
            </a:fld>
            <a:endParaRPr lang="en-US"/>
          </a:p>
        </p:txBody>
      </p:sp>
    </p:spTree>
    <p:extLst>
      <p:ext uri="{BB962C8B-B14F-4D97-AF65-F5344CB8AC3E}">
        <p14:creationId xmlns:p14="http://schemas.microsoft.com/office/powerpoint/2010/main" val="2446045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11</a:t>
            </a:fld>
            <a:endParaRPr lang="en-US"/>
          </a:p>
        </p:txBody>
      </p:sp>
    </p:spTree>
    <p:extLst>
      <p:ext uri="{BB962C8B-B14F-4D97-AF65-F5344CB8AC3E}">
        <p14:creationId xmlns:p14="http://schemas.microsoft.com/office/powerpoint/2010/main" val="2446045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12</a:t>
            </a:fld>
            <a:endParaRPr lang="en-US"/>
          </a:p>
        </p:txBody>
      </p:sp>
    </p:spTree>
    <p:extLst>
      <p:ext uri="{BB962C8B-B14F-4D97-AF65-F5344CB8AC3E}">
        <p14:creationId xmlns:p14="http://schemas.microsoft.com/office/powerpoint/2010/main" val="2446045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13</a:t>
            </a:fld>
            <a:endParaRPr lang="en-US"/>
          </a:p>
        </p:txBody>
      </p:sp>
    </p:spTree>
    <p:extLst>
      <p:ext uri="{BB962C8B-B14F-4D97-AF65-F5344CB8AC3E}">
        <p14:creationId xmlns:p14="http://schemas.microsoft.com/office/powerpoint/2010/main" val="1325054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14</a:t>
            </a:fld>
            <a:endParaRPr lang="en-US"/>
          </a:p>
        </p:txBody>
      </p:sp>
    </p:spTree>
    <p:extLst>
      <p:ext uri="{BB962C8B-B14F-4D97-AF65-F5344CB8AC3E}">
        <p14:creationId xmlns:p14="http://schemas.microsoft.com/office/powerpoint/2010/main" val="1325054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15</a:t>
            </a:fld>
            <a:endParaRPr lang="en-US"/>
          </a:p>
        </p:txBody>
      </p:sp>
    </p:spTree>
    <p:extLst>
      <p:ext uri="{BB962C8B-B14F-4D97-AF65-F5344CB8AC3E}">
        <p14:creationId xmlns:p14="http://schemas.microsoft.com/office/powerpoint/2010/main" val="1325054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16</a:t>
            </a:fld>
            <a:endParaRPr lang="en-US"/>
          </a:p>
        </p:txBody>
      </p:sp>
    </p:spTree>
    <p:extLst>
      <p:ext uri="{BB962C8B-B14F-4D97-AF65-F5344CB8AC3E}">
        <p14:creationId xmlns:p14="http://schemas.microsoft.com/office/powerpoint/2010/main" val="1325054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17</a:t>
            </a:fld>
            <a:endParaRPr lang="en-US"/>
          </a:p>
        </p:txBody>
      </p:sp>
    </p:spTree>
    <p:extLst>
      <p:ext uri="{BB962C8B-B14F-4D97-AF65-F5344CB8AC3E}">
        <p14:creationId xmlns:p14="http://schemas.microsoft.com/office/powerpoint/2010/main" val="4001443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18</a:t>
            </a:fld>
            <a:endParaRPr lang="en-US"/>
          </a:p>
        </p:txBody>
      </p:sp>
    </p:spTree>
    <p:extLst>
      <p:ext uri="{BB962C8B-B14F-4D97-AF65-F5344CB8AC3E}">
        <p14:creationId xmlns:p14="http://schemas.microsoft.com/office/powerpoint/2010/main" val="1325054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19</a:t>
            </a:fld>
            <a:endParaRPr lang="en-US"/>
          </a:p>
        </p:txBody>
      </p:sp>
    </p:spTree>
    <p:extLst>
      <p:ext uri="{BB962C8B-B14F-4D97-AF65-F5344CB8AC3E}">
        <p14:creationId xmlns:p14="http://schemas.microsoft.com/office/powerpoint/2010/main" val="3942658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2</a:t>
            </a:fld>
            <a:endParaRPr lang="en-US"/>
          </a:p>
        </p:txBody>
      </p:sp>
    </p:spTree>
    <p:extLst>
      <p:ext uri="{BB962C8B-B14F-4D97-AF65-F5344CB8AC3E}">
        <p14:creationId xmlns:p14="http://schemas.microsoft.com/office/powerpoint/2010/main" val="3652868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20</a:t>
            </a:fld>
            <a:endParaRPr lang="en-US"/>
          </a:p>
        </p:txBody>
      </p:sp>
    </p:spTree>
    <p:extLst>
      <p:ext uri="{BB962C8B-B14F-4D97-AF65-F5344CB8AC3E}">
        <p14:creationId xmlns:p14="http://schemas.microsoft.com/office/powerpoint/2010/main" val="3942658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21</a:t>
            </a:fld>
            <a:endParaRPr lang="en-US"/>
          </a:p>
        </p:txBody>
      </p:sp>
    </p:spTree>
    <p:extLst>
      <p:ext uri="{BB962C8B-B14F-4D97-AF65-F5344CB8AC3E}">
        <p14:creationId xmlns:p14="http://schemas.microsoft.com/office/powerpoint/2010/main" val="3942658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22</a:t>
            </a:fld>
            <a:endParaRPr lang="en-US"/>
          </a:p>
        </p:txBody>
      </p:sp>
    </p:spTree>
    <p:extLst>
      <p:ext uri="{BB962C8B-B14F-4D97-AF65-F5344CB8AC3E}">
        <p14:creationId xmlns:p14="http://schemas.microsoft.com/office/powerpoint/2010/main" val="1086560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23</a:t>
            </a:fld>
            <a:endParaRPr lang="en-US"/>
          </a:p>
        </p:txBody>
      </p:sp>
    </p:spTree>
    <p:extLst>
      <p:ext uri="{BB962C8B-B14F-4D97-AF65-F5344CB8AC3E}">
        <p14:creationId xmlns:p14="http://schemas.microsoft.com/office/powerpoint/2010/main" val="1086560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24</a:t>
            </a:fld>
            <a:endParaRPr lang="en-US"/>
          </a:p>
        </p:txBody>
      </p:sp>
    </p:spTree>
    <p:extLst>
      <p:ext uri="{BB962C8B-B14F-4D97-AF65-F5344CB8AC3E}">
        <p14:creationId xmlns:p14="http://schemas.microsoft.com/office/powerpoint/2010/main" val="108656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25</a:t>
            </a:fld>
            <a:endParaRPr lang="en-US"/>
          </a:p>
        </p:txBody>
      </p:sp>
    </p:spTree>
    <p:extLst>
      <p:ext uri="{BB962C8B-B14F-4D97-AF65-F5344CB8AC3E}">
        <p14:creationId xmlns:p14="http://schemas.microsoft.com/office/powerpoint/2010/main" val="361812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26</a:t>
            </a:fld>
            <a:endParaRPr lang="en-US"/>
          </a:p>
        </p:txBody>
      </p:sp>
    </p:spTree>
    <p:extLst>
      <p:ext uri="{BB962C8B-B14F-4D97-AF65-F5344CB8AC3E}">
        <p14:creationId xmlns:p14="http://schemas.microsoft.com/office/powerpoint/2010/main" val="883694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27</a:t>
            </a:fld>
            <a:endParaRPr lang="en-US"/>
          </a:p>
        </p:txBody>
      </p:sp>
    </p:spTree>
    <p:extLst>
      <p:ext uri="{BB962C8B-B14F-4D97-AF65-F5344CB8AC3E}">
        <p14:creationId xmlns:p14="http://schemas.microsoft.com/office/powerpoint/2010/main" val="503934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28</a:t>
            </a:fld>
            <a:endParaRPr lang="en-US"/>
          </a:p>
        </p:txBody>
      </p:sp>
    </p:spTree>
    <p:extLst>
      <p:ext uri="{BB962C8B-B14F-4D97-AF65-F5344CB8AC3E}">
        <p14:creationId xmlns:p14="http://schemas.microsoft.com/office/powerpoint/2010/main" val="1086560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29</a:t>
            </a:fld>
            <a:endParaRPr lang="en-US"/>
          </a:p>
        </p:txBody>
      </p:sp>
    </p:spTree>
    <p:extLst>
      <p:ext uri="{BB962C8B-B14F-4D97-AF65-F5344CB8AC3E}">
        <p14:creationId xmlns:p14="http://schemas.microsoft.com/office/powerpoint/2010/main" val="1086560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3</a:t>
            </a:fld>
            <a:endParaRPr lang="en-US"/>
          </a:p>
        </p:txBody>
      </p:sp>
    </p:spTree>
    <p:extLst>
      <p:ext uri="{BB962C8B-B14F-4D97-AF65-F5344CB8AC3E}">
        <p14:creationId xmlns:p14="http://schemas.microsoft.com/office/powerpoint/2010/main" val="3652868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30</a:t>
            </a:fld>
            <a:endParaRPr lang="en-US"/>
          </a:p>
        </p:txBody>
      </p:sp>
    </p:spTree>
    <p:extLst>
      <p:ext uri="{BB962C8B-B14F-4D97-AF65-F5344CB8AC3E}">
        <p14:creationId xmlns:p14="http://schemas.microsoft.com/office/powerpoint/2010/main" val="1086560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31</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32</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33</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34</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35</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36</a:t>
            </a:fld>
            <a:endParaRPr lang="en-US"/>
          </a:p>
        </p:txBody>
      </p:sp>
    </p:spTree>
    <p:extLst>
      <p:ext uri="{BB962C8B-B14F-4D97-AF65-F5344CB8AC3E}">
        <p14:creationId xmlns:p14="http://schemas.microsoft.com/office/powerpoint/2010/main" val="1106063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37</a:t>
            </a:fld>
            <a:endParaRPr lang="en-US"/>
          </a:p>
        </p:txBody>
      </p:sp>
    </p:spTree>
    <p:extLst>
      <p:ext uri="{BB962C8B-B14F-4D97-AF65-F5344CB8AC3E}">
        <p14:creationId xmlns:p14="http://schemas.microsoft.com/office/powerpoint/2010/main" val="1106063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38</a:t>
            </a:fld>
            <a:endParaRPr lang="en-US" dirty="0"/>
          </a:p>
        </p:txBody>
      </p:sp>
    </p:spTree>
    <p:extLst>
      <p:ext uri="{BB962C8B-B14F-4D97-AF65-F5344CB8AC3E}">
        <p14:creationId xmlns:p14="http://schemas.microsoft.com/office/powerpoint/2010/main" val="2066775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39</a:t>
            </a:fld>
            <a:endParaRPr lang="en-US" dirty="0"/>
          </a:p>
        </p:txBody>
      </p:sp>
    </p:spTree>
    <p:extLst>
      <p:ext uri="{BB962C8B-B14F-4D97-AF65-F5344CB8AC3E}">
        <p14:creationId xmlns:p14="http://schemas.microsoft.com/office/powerpoint/2010/main" val="2066775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4</a:t>
            </a:fld>
            <a:endParaRPr lang="en-US"/>
          </a:p>
        </p:txBody>
      </p:sp>
    </p:spTree>
    <p:extLst>
      <p:ext uri="{BB962C8B-B14F-4D97-AF65-F5344CB8AC3E}">
        <p14:creationId xmlns:p14="http://schemas.microsoft.com/office/powerpoint/2010/main" val="2155314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40</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41</a:t>
            </a:fld>
            <a:endParaRPr lang="en-US" dirty="0"/>
          </a:p>
        </p:txBody>
      </p:sp>
    </p:spTree>
    <p:extLst>
      <p:ext uri="{BB962C8B-B14F-4D97-AF65-F5344CB8AC3E}">
        <p14:creationId xmlns:p14="http://schemas.microsoft.com/office/powerpoint/2010/main" val="1113442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42</a:t>
            </a:fld>
            <a:endParaRPr lang="en-US" dirty="0"/>
          </a:p>
        </p:txBody>
      </p:sp>
    </p:spTree>
    <p:extLst>
      <p:ext uri="{BB962C8B-B14F-4D97-AF65-F5344CB8AC3E}">
        <p14:creationId xmlns:p14="http://schemas.microsoft.com/office/powerpoint/2010/main" val="11134421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43</a:t>
            </a:fld>
            <a:endParaRPr lang="en-US" dirty="0"/>
          </a:p>
        </p:txBody>
      </p:sp>
    </p:spTree>
    <p:extLst>
      <p:ext uri="{BB962C8B-B14F-4D97-AF65-F5344CB8AC3E}">
        <p14:creationId xmlns:p14="http://schemas.microsoft.com/office/powerpoint/2010/main" val="11134421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44</a:t>
            </a:fld>
            <a:endParaRPr lang="en-US" dirty="0"/>
          </a:p>
        </p:txBody>
      </p:sp>
    </p:spTree>
    <p:extLst>
      <p:ext uri="{BB962C8B-B14F-4D97-AF65-F5344CB8AC3E}">
        <p14:creationId xmlns:p14="http://schemas.microsoft.com/office/powerpoint/2010/main" val="11134421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45</a:t>
            </a:fld>
            <a:endParaRPr lang="en-US" dirty="0"/>
          </a:p>
        </p:txBody>
      </p:sp>
    </p:spTree>
    <p:extLst>
      <p:ext uri="{BB962C8B-B14F-4D97-AF65-F5344CB8AC3E}">
        <p14:creationId xmlns:p14="http://schemas.microsoft.com/office/powerpoint/2010/main" val="1113442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46</a:t>
            </a:fld>
            <a:endParaRPr lang="en-US" dirty="0"/>
          </a:p>
        </p:txBody>
      </p:sp>
    </p:spTree>
    <p:extLst>
      <p:ext uri="{BB962C8B-B14F-4D97-AF65-F5344CB8AC3E}">
        <p14:creationId xmlns:p14="http://schemas.microsoft.com/office/powerpoint/2010/main" val="11134421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47</a:t>
            </a:fld>
            <a:endParaRPr lang="en-US" dirty="0"/>
          </a:p>
        </p:txBody>
      </p:sp>
    </p:spTree>
    <p:extLst>
      <p:ext uri="{BB962C8B-B14F-4D97-AF65-F5344CB8AC3E}">
        <p14:creationId xmlns:p14="http://schemas.microsoft.com/office/powerpoint/2010/main" val="11134421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48</a:t>
            </a:fld>
            <a:endParaRPr lang="en-US" dirty="0"/>
          </a:p>
        </p:txBody>
      </p:sp>
    </p:spTree>
    <p:extLst>
      <p:ext uri="{BB962C8B-B14F-4D97-AF65-F5344CB8AC3E}">
        <p14:creationId xmlns:p14="http://schemas.microsoft.com/office/powerpoint/2010/main" val="1113442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49</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5</a:t>
            </a:fld>
            <a:endParaRPr lang="en-US"/>
          </a:p>
        </p:txBody>
      </p:sp>
    </p:spTree>
    <p:extLst>
      <p:ext uri="{BB962C8B-B14F-4D97-AF65-F5344CB8AC3E}">
        <p14:creationId xmlns:p14="http://schemas.microsoft.com/office/powerpoint/2010/main" val="6790896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50</a:t>
            </a:fld>
            <a:endParaRPr lang="en-US" dirty="0"/>
          </a:p>
        </p:txBody>
      </p:sp>
    </p:spTree>
    <p:extLst>
      <p:ext uri="{BB962C8B-B14F-4D97-AF65-F5344CB8AC3E}">
        <p14:creationId xmlns:p14="http://schemas.microsoft.com/office/powerpoint/2010/main" val="26737507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51</a:t>
            </a:fld>
            <a:endParaRPr lang="en-US" dirty="0"/>
          </a:p>
        </p:txBody>
      </p:sp>
    </p:spTree>
    <p:extLst>
      <p:ext uri="{BB962C8B-B14F-4D97-AF65-F5344CB8AC3E}">
        <p14:creationId xmlns:p14="http://schemas.microsoft.com/office/powerpoint/2010/main" val="33601769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6124419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612441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6124419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7154399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7154399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715439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7154399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59</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6</a:t>
            </a:fld>
            <a:endParaRPr lang="en-US"/>
          </a:p>
        </p:txBody>
      </p:sp>
    </p:spTree>
    <p:extLst>
      <p:ext uri="{BB962C8B-B14F-4D97-AF65-F5344CB8AC3E}">
        <p14:creationId xmlns:p14="http://schemas.microsoft.com/office/powerpoint/2010/main" val="17760955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60</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61</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62</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63</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64</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65</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66</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67</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68</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69</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7</a:t>
            </a:fld>
            <a:endParaRPr lang="en-US"/>
          </a:p>
        </p:txBody>
      </p:sp>
    </p:spTree>
    <p:extLst>
      <p:ext uri="{BB962C8B-B14F-4D97-AF65-F5344CB8AC3E}">
        <p14:creationId xmlns:p14="http://schemas.microsoft.com/office/powerpoint/2010/main" val="17760955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70</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71</a:t>
            </a:fld>
            <a:endParaRPr lang="en-US" dirty="0"/>
          </a:p>
        </p:txBody>
      </p:sp>
    </p:spTree>
    <p:extLst>
      <p:ext uri="{BB962C8B-B14F-4D97-AF65-F5344CB8AC3E}">
        <p14:creationId xmlns:p14="http://schemas.microsoft.com/office/powerpoint/2010/main" val="331798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8</a:t>
            </a:fld>
            <a:endParaRPr lang="en-US"/>
          </a:p>
        </p:txBody>
      </p:sp>
    </p:spTree>
    <p:extLst>
      <p:ext uri="{BB962C8B-B14F-4D97-AF65-F5344CB8AC3E}">
        <p14:creationId xmlns:p14="http://schemas.microsoft.com/office/powerpoint/2010/main" val="177609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9</a:t>
            </a:fld>
            <a:endParaRPr lang="en-US"/>
          </a:p>
        </p:txBody>
      </p:sp>
    </p:spTree>
    <p:extLst>
      <p:ext uri="{BB962C8B-B14F-4D97-AF65-F5344CB8AC3E}">
        <p14:creationId xmlns:p14="http://schemas.microsoft.com/office/powerpoint/2010/main" val="1776095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4" name="Title 13"/>
          <p:cNvSpPr>
            <a:spLocks noGrp="1"/>
          </p:cNvSpPr>
          <p:nvPr>
            <p:ph type="ctrTitle"/>
          </p:nvPr>
        </p:nvSpPr>
        <p:spPr>
          <a:xfrm>
            <a:off x="1435608" y="435936"/>
            <a:ext cx="7406640" cy="1472184"/>
          </a:xfrm>
        </p:spPr>
        <p:txBody>
          <a:bodyPr anchor="b"/>
          <a:lstStyle>
            <a:lvl1pPr algn="l">
              <a:defRPr/>
            </a:lvl1pPr>
            <a:extLst/>
          </a:lstStyle>
          <a:p>
            <a:r>
              <a:rPr lang="it-IT" noProof="1" smtClean="0"/>
              <a:t>Fare clic per modificare lo stile del titolo</a:t>
            </a:r>
            <a:endParaRPr lang="en-US" dirty="0"/>
          </a:p>
        </p:txBody>
      </p:sp>
      <p:sp>
        <p:nvSpPr>
          <p:cNvPr id="22" name="Subtitle 21"/>
          <p:cNvSpPr>
            <a:spLocks noGrp="1"/>
          </p:cNvSpPr>
          <p:nvPr>
            <p:ph type="subTitle" idx="1"/>
          </p:nvPr>
        </p:nvSpPr>
        <p:spPr>
          <a:xfrm>
            <a:off x="1432560" y="1850064"/>
            <a:ext cx="7406640" cy="1752600"/>
          </a:xfrm>
        </p:spPr>
        <p:txBody>
          <a:bodyPr/>
          <a:lstStyle>
            <a:lvl1pPr marL="7315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it-IT" noProof="1" smtClean="0"/>
              <a:t>Fare clic per modificare lo stile del sottotitolo dello schema</a:t>
            </a:r>
            <a:endParaRPr lang="en-US" dirty="0"/>
          </a:p>
        </p:txBody>
      </p:sp>
      <p:sp>
        <p:nvSpPr>
          <p:cNvPr id="7" name="Date Placeholder 6"/>
          <p:cNvSpPr>
            <a:spLocks noGrp="1"/>
          </p:cNvSpPr>
          <p:nvPr>
            <p:ph type="dt" sz="half" idx="10"/>
          </p:nvPr>
        </p:nvSpPr>
        <p:spPr/>
        <p:txBody>
          <a:bodyPr/>
          <a:lstStyle>
            <a:extLst/>
          </a:lstStyle>
          <a:p>
            <a:fld id="{1A33440A-D04E-4FB0-ACBB-D1FD42651063}" type="datetime1">
              <a:rPr lang="en-US" smtClean="0"/>
              <a:pPr/>
              <a:t>2/5/2021</a:t>
            </a:fld>
            <a:endParaRPr lang="en-US" dirty="0"/>
          </a:p>
        </p:txBody>
      </p:sp>
      <p:sp>
        <p:nvSpPr>
          <p:cNvPr id="20" name="Footer Placeholder 19"/>
          <p:cNvSpPr>
            <a:spLocks noGrp="1"/>
          </p:cNvSpPr>
          <p:nvPr>
            <p:ph type="ftr" sz="quarter" idx="11"/>
          </p:nvPr>
        </p:nvSpPr>
        <p:spPr/>
        <p:txBody>
          <a:bodyPr/>
          <a:lstStyle>
            <a:extLst/>
          </a:lstStyle>
          <a:p>
            <a:endParaRPr lang="en-US" dirty="0"/>
          </a:p>
        </p:txBody>
      </p:sp>
      <p:sp>
        <p:nvSpPr>
          <p:cNvPr id="10" name="Slide Number Placeholder 9"/>
          <p:cNvSpPr>
            <a:spLocks noGrp="1"/>
          </p:cNvSpPr>
          <p:nvPr>
            <p:ph type="sldNum" sz="quarter" idx="12"/>
          </p:nvPr>
        </p:nvSpPr>
        <p:spPr/>
        <p:txBody>
          <a:bodyPr/>
          <a:lstStyle>
            <a:extLst/>
          </a:lstStyle>
          <a:p>
            <a:fld id="{E5C7EF4D-DD50-400C-9F04-EB20CB99416E}" type="slidenum">
              <a:rPr lang="en-US" sz="2800" smtClean="0">
                <a:solidFill>
                  <a:schemeClr val="tx2"/>
                </a:solidFill>
              </a:rPr>
              <a:pPr/>
              <a:t>‹N›</a:t>
            </a:fld>
            <a:endParaRPr lang="en-US" dirty="0"/>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50000" t="50000" r="100000" b="1250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dirty="0"/>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it-IT" smtClean="0"/>
              <a:t>Fare clic per modificare lo stile del titolo</a:t>
            </a:r>
            <a:endParaRPr lang="en-US"/>
          </a:p>
        </p:txBody>
      </p:sp>
      <p:sp>
        <p:nvSpPr>
          <p:cNvPr id="3" name="Vertical Text Placeholder 2"/>
          <p:cNvSpPr>
            <a:spLocks noGrp="1"/>
          </p:cNvSpPr>
          <p:nvPr>
            <p:ph type="body" orient="vert" idx="1"/>
          </p:nvPr>
        </p:nvSpPr>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extLst/>
          </a:lstStyle>
          <a:p>
            <a:fld id="{1A33440A-D04E-4FB0-ACBB-D1FD42651063}" type="datetime1">
              <a:rPr lang="en-US" smtClean="0"/>
              <a:pPr/>
              <a:t>2/5/2021</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E5C7EF4D-DD50-400C-9F04-EB20CB99416E}" type="slidenum">
              <a:rPr lang="en-US" sz="2800" smtClean="0">
                <a:solidFill>
                  <a:schemeClr val="tx2"/>
                </a:solidFill>
              </a:rPr>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extLst/>
          </a:lstStyle>
          <a:p>
            <a:fld id="{1A33440A-D04E-4FB0-ACBB-D1FD42651063}" type="datetime1">
              <a:rPr lang="en-US" smtClean="0"/>
              <a:pPr/>
              <a:t>2/5/2021</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E5C7EF4D-DD50-400C-9F04-EB20CB99416E}" type="slidenum">
              <a:rPr lang="en-US" sz="2800" smtClean="0">
                <a:solidFill>
                  <a:schemeClr val="tx2"/>
                </a:solidFill>
              </a:rPr>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it-IT" smtClean="0"/>
              <a:t>Fare clic per modificare lo stile del titolo</a:t>
            </a:r>
            <a:endParaRPr lang="en-US"/>
          </a:p>
        </p:txBody>
      </p:sp>
      <p:sp>
        <p:nvSpPr>
          <p:cNvPr id="3" name="Content Placeholder 2"/>
          <p:cNvSpPr>
            <a:spLocks noGrp="1"/>
          </p:cNvSpPr>
          <p:nvPr>
            <p:ph idx="1"/>
          </p:nvPr>
        </p:nvSpPr>
        <p:spPr/>
        <p:txBody>
          <a:bodyPr/>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extLst/>
          </a:lstStyle>
          <a:p>
            <a:fld id="{1A33440A-D04E-4FB0-ACBB-D1FD42651063}" type="datetime1">
              <a:rPr lang="en-US" smtClean="0"/>
              <a:pPr/>
              <a:t>2/5/2021</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E5C7EF4D-DD50-400C-9F04-EB20CB99416E}" type="slidenum">
              <a:rPr lang="en-US" sz="2800" smtClean="0">
                <a:solidFill>
                  <a:schemeClr val="tx2"/>
                </a:solidFill>
              </a:rPr>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it-IT" smtClean="0"/>
              <a:t>Fare clic per modificare lo stile del titolo</a:t>
            </a:r>
            <a:endParaRPr lang="en-US" dirty="0"/>
          </a:p>
        </p:txBody>
      </p:sp>
      <p:sp>
        <p:nvSpPr>
          <p:cNvPr id="3" name="Text Placeholder 2"/>
          <p:cNvSpPr>
            <a:spLocks noGrp="1"/>
          </p:cNvSpPr>
          <p:nvPr>
            <p:ph type="body" idx="1"/>
          </p:nvPr>
        </p:nvSpPr>
        <p:spPr>
          <a:xfrm>
            <a:off x="2578392" y="1100138"/>
            <a:ext cx="6400800" cy="1509712"/>
          </a:xfrm>
        </p:spPr>
        <p:txBody>
          <a:bodyPr anchor="b"/>
          <a:lstStyle>
            <a:lvl1pPr marL="27432"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extLst/>
          </a:lstStyle>
          <a:p>
            <a:fld id="{619FADA7-12A5-4168-87FD-0A7BA931419B}" type="datetime1">
              <a:rPr lang="en-US" smtClean="0"/>
              <a:pPr/>
              <a:t>2/5/2021</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A86442B7-F7A6-44F5-A940-BF91B5A1AE3C}" type="slidenum">
              <a:rPr lang="en-US" smtClean="0"/>
              <a:pPr/>
              <a:t>‹N›</a:t>
            </a:fld>
            <a:endParaRPr lang="en-US" dirty="0"/>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50000" t="50000" r="100000" b="1250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dirty="0"/>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9" name="Pie 8"/>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0" name="Oval 9"/>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85000" t="100000" r="1000000" b="30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2" name="Rectangle 11"/>
          <p:cNvSpPr/>
          <p:nvPr/>
        </p:nvSpPr>
        <p:spPr>
          <a:xfrm>
            <a:off x="1033974" y="-54"/>
            <a:ext cx="8131127"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 name="Title 1"/>
          <p:cNvSpPr>
            <a:spLocks noGrp="1"/>
          </p:cNvSpPr>
          <p:nvPr>
            <p:ph type="title"/>
          </p:nvPr>
        </p:nvSpPr>
        <p:spPr>
          <a:xfrm>
            <a:off x="1435608" y="274320"/>
            <a:ext cx="7498080" cy="1143000"/>
          </a:xfrm>
        </p:spPr>
        <p:txBody>
          <a:bodyPr/>
          <a:lstStyle>
            <a:extLst/>
          </a:lstStyle>
          <a:p>
            <a:r>
              <a:rPr lang="it-IT" smtClean="0"/>
              <a:t>Fare clic per modificare lo stile del titolo</a:t>
            </a:r>
            <a:endParaRPr lang="en-US" dirty="0"/>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extLst/>
          </a:lstStyle>
          <a:p>
            <a:fld id="{59FC5A2C-8CF9-418C-929E-59F23F70E5F3}" type="datetime1">
              <a:rPr lang="en-US" smtClean="0"/>
              <a:pPr/>
              <a:t>2/5/2021</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A86442B7-F7A6-44F5-A940-BF91B5A1AE3C}" type="slidenum">
              <a:rPr lang="en-US" smtClean="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lang="it-IT" smtClean="0"/>
              <a:t>Fare clic per modificare lo stile del titolo</a:t>
            </a:r>
            <a:endParaRPr lang="en-US" dirty="0"/>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283464"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283464"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extLst/>
          </a:lstStyle>
          <a:p>
            <a:fld id="{76569BAF-DF50-49A9-A24B-E772F34D4EE8}" type="datetime1">
              <a:rPr lang="en-US" smtClean="0"/>
              <a:pPr/>
              <a:t>2/5/2021</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A86442B7-F7A6-44F5-A940-BF91B5A1AE3C}" type="slidenum">
              <a:rPr lang="en-US" smtClean="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extLst/>
          </a:lstStyle>
          <a:p>
            <a:fld id="{EFE29F9C-0FE7-4725-BBF1-3A439DEFF6B8}" type="datetime1">
              <a:rPr lang="en-US" smtClean="0"/>
              <a:pPr/>
              <a:t>2/5/2021</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A86442B7-F7A6-44F5-A940-BF91B5A1AE3C}" type="slidenum">
              <a:rPr lang="en-US" smtClean="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 name="Date Placeholder 1"/>
          <p:cNvSpPr>
            <a:spLocks noGrp="1"/>
          </p:cNvSpPr>
          <p:nvPr>
            <p:ph type="dt" sz="half" idx="10"/>
          </p:nvPr>
        </p:nvSpPr>
        <p:spPr/>
        <p:txBody>
          <a:bodyPr/>
          <a:lstStyle>
            <a:extLst/>
          </a:lstStyle>
          <a:p>
            <a:fld id="{AD192ABE-290F-4556-9BE6-EA283C4356C3}" type="datetime1">
              <a:rPr lang="en-US" smtClean="0"/>
              <a:pPr/>
              <a:t>2/5/2021</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A86442B7-F7A6-44F5-A940-BF91B5A1AE3C}" type="slidenum">
              <a:rPr lang="en-US" smtClean="0"/>
              <a:pPr/>
              <a:t>‹N›</a:t>
            </a:fld>
            <a:endParaRPr lang="en-US" dirty="0"/>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10000" cy="1162050"/>
          </a:xfrm>
          <a:ln>
            <a:noFill/>
          </a:ln>
        </p:spPr>
        <p:txBody>
          <a:bodyPr anchor="b"/>
          <a:lstStyle>
            <a:lvl1pPr algn="l">
              <a:lnSpc>
                <a:spcPts val="2000"/>
              </a:lnSpc>
              <a:buNone/>
              <a:defRPr sz="2200" b="1" cap="all" baseline="0"/>
            </a:lvl1pPr>
            <a:extLst/>
          </a:lstStyle>
          <a:p>
            <a:r>
              <a:rPr lang="it-IT" smtClean="0"/>
              <a:t>Fare clic per modificare lo stile del titolo</a:t>
            </a:r>
            <a:endParaRPr lang="en-US" dirty="0"/>
          </a:p>
        </p:txBody>
      </p:sp>
      <p:sp>
        <p:nvSpPr>
          <p:cNvPr id="3" name="Text Placeholder 2"/>
          <p:cNvSpPr>
            <a:spLocks noGrp="1"/>
          </p:cNvSpPr>
          <p:nvPr>
            <p:ph type="body" idx="2"/>
          </p:nvPr>
        </p:nvSpPr>
        <p:spPr>
          <a:xfrm>
            <a:off x="457200" y="1435100"/>
            <a:ext cx="3810000" cy="698500"/>
          </a:xfrm>
        </p:spPr>
        <p:txBody>
          <a:bodyPr/>
          <a:lstStyle>
            <a:lvl1pPr marL="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it-IT" smtClean="0"/>
              <a:t>Fare clic per modificare stili del testo dello schema</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extLst/>
          </a:lstStyle>
          <a:p>
            <a:fld id="{92137221-B4EC-499E-8F13-52A4FCD99E36}" type="datetime1">
              <a:rPr lang="en-US" smtClean="0"/>
              <a:pPr/>
              <a:t>2/5/2021</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A86442B7-F7A6-44F5-A940-BF91B5A1AE3C}" type="slidenum">
              <a:rPr lang="en-US" smtClean="0">
                <a:solidFill>
                  <a:srgbClr val="FFFFFF"/>
                </a:solidFill>
              </a:rPr>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it-IT" smtClean="0"/>
              <a:t>Fare clic per modificare lo stile del titolo</a:t>
            </a:r>
            <a:endParaRPr lang="en-US" dirty="0"/>
          </a:p>
        </p:txBody>
      </p:sp>
      <p:sp>
        <p:nvSpPr>
          <p:cNvPr id="5" name="Date Placeholder 4"/>
          <p:cNvSpPr>
            <a:spLocks noGrp="1"/>
          </p:cNvSpPr>
          <p:nvPr>
            <p:ph type="dt" sz="half" idx="10"/>
          </p:nvPr>
        </p:nvSpPr>
        <p:spPr/>
        <p:txBody>
          <a:bodyPr/>
          <a:lstStyle>
            <a:extLst/>
          </a:lstStyle>
          <a:p>
            <a:fld id="{876F042D-FBEA-40C8-ACF1-388DE857BC66}" type="datetime1">
              <a:rPr lang="en-US" smtClean="0"/>
              <a:pPr/>
              <a:t>2/5/2021</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A86442B7-F7A6-44F5-A940-BF91B5A1AE3C}" type="slidenum">
              <a:rPr lang="en-US" smtClean="0">
                <a:solidFill>
                  <a:srgbClr val="FFFFFF"/>
                </a:solidFill>
              </a:rPr>
              <a:pPr/>
              <a:t>‹N›</a:t>
            </a:fld>
            <a:endParaRPr lang="en-US" dirty="0"/>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0">
            <a:bevelT w="25400" h="19050"/>
            <a:contourClr>
              <a:srgbClr val="969696"/>
            </a:contourClr>
          </a:sp3d>
        </p:spPr>
        <p:txBody>
          <a:bodyPr lIns="91440" tIns="274320" rtlCol="0" anchor="t">
            <a:normAutofit/>
          </a:bodyPr>
          <a:lstStyle>
            <a:extLst/>
          </a:lstStyle>
          <a:p>
            <a:pPr marL="0" indent="-283464" algn="l" rtl="0" latinLnBrk="0">
              <a:lnSpc>
                <a:spcPts val="3000"/>
              </a:lnSpc>
              <a:spcBef>
                <a:spcPts val="600"/>
              </a:spcBef>
              <a:buClr>
                <a:schemeClr val="accent1"/>
              </a:buClr>
              <a:buSzPct val="80000"/>
              <a:buFont typeface="Wingdings 2"/>
              <a:buNone/>
            </a:pPr>
            <a:endParaRPr lang="en-US" sz="3200" kern="1200" dirty="0">
              <a:solidFill>
                <a:schemeClr val="tx1"/>
              </a:solidFill>
              <a:latin typeface="+mn-lt"/>
              <a:ea typeface="+mn-ea"/>
              <a:cs typeface="+mn-cs"/>
            </a:endParaRPr>
          </a:p>
        </p:txBody>
      </p:sp>
      <p:sp>
        <p:nvSpPr>
          <p:cNvPr id="3" name="Shap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a:r>
              <a:rPr lang="it-IT" dirty="0" smtClean="0"/>
              <a:t>Fare clic sull'icona per inserire un'immagine</a:t>
            </a:r>
            <a:endParaRPr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4" name="Text Placeholder 3"/>
          <p:cNvSpPr>
            <a:spLocks noGrp="1"/>
          </p:cNvSpPr>
          <p:nvPr>
            <p:ph type="body" sz="half" idx="2"/>
          </p:nvPr>
        </p:nvSpPr>
        <p:spPr>
          <a:xfrm>
            <a:off x="838200" y="4800600"/>
            <a:ext cx="4419600" cy="762000"/>
          </a:xfrm>
        </p:spPr>
        <p:txBody>
          <a:bodyP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0">
              <a:schemeClr val="accent3">
                <a:lumMod val="95000"/>
                <a:lumOff val="5000"/>
              </a:schemeClr>
            </a:gs>
            <a:gs pos="28000">
              <a:schemeClr val="accent3">
                <a:lumMod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85000" t="100000" r="1000000" b="30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lang="it-IT" noProof="1" smtClean="0"/>
              <a:t>Fare clic per modificare lo stile del titolo</a:t>
            </a:r>
            <a:endParaRPr lang="en-US" dirty="0"/>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a:r>
              <a:rPr lang="it-IT" noProof="1" smtClean="0"/>
              <a:t>Fare clic per modificare stili del testo dello schema</a:t>
            </a:r>
          </a:p>
          <a:p>
            <a:pPr lvl="1"/>
            <a:r>
              <a:rPr lang="it-IT" noProof="1" smtClean="0"/>
              <a:t>Secondo livello</a:t>
            </a:r>
          </a:p>
          <a:p>
            <a:pPr lvl="2"/>
            <a:r>
              <a:rPr lang="it-IT" noProof="1" smtClean="0"/>
              <a:t>Terzo livello</a:t>
            </a:r>
          </a:p>
          <a:p>
            <a:pPr lvl="3"/>
            <a:r>
              <a:rPr lang="it-IT" noProof="1" smtClean="0"/>
              <a:t>Quarto livello</a:t>
            </a:r>
          </a:p>
          <a:p>
            <a:pPr lvl="4"/>
            <a:r>
              <a:rPr lang="it-IT" noProof="1" smtClean="0"/>
              <a:t>Quinto livello</a:t>
            </a:r>
            <a:endParaRPr lang="en-US" dirty="0"/>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a:defRPr sz="1200">
                <a:solidFill>
                  <a:schemeClr val="bg2">
                    <a:shade val="50000"/>
                    <a:satMod val="200000"/>
                  </a:schemeClr>
                </a:solidFill>
              </a:defRPr>
            </a:lvl1pPr>
            <a:extLst/>
          </a:lstStyle>
          <a:p>
            <a:pPr algn="r"/>
            <a:fld id="{1A33440A-D04E-4FB0-ACBB-D1FD42651063}" type="datetime1">
              <a:rPr lang="en-US" smtClean="0"/>
              <a:pPr algn="r"/>
              <a:t>2/5/2021</a:t>
            </a:fld>
            <a:endParaRPr lang="en-US" sz="1200" dirty="0">
              <a:solidFill>
                <a:schemeClr val="bg2">
                  <a:shade val="50000"/>
                </a:scheme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a:defRPr sz="1200">
                <a:solidFill>
                  <a:schemeClr val="bg2">
                    <a:shade val="50000"/>
                    <a:satMod val="200000"/>
                  </a:schemeClr>
                </a:solidFill>
                <a:effectLst/>
              </a:defRPr>
            </a:lvl1pPr>
            <a:extLst/>
          </a:lstStyle>
          <a:p>
            <a:endParaRPr lang="en-US" sz="1200" dirty="0">
              <a:solidFill>
                <a:schemeClr val="bg2">
                  <a:shade val="50000"/>
                </a:schemeClr>
              </a:solidFill>
              <a:effectLst/>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a:defRPr sz="1200">
                <a:solidFill>
                  <a:schemeClr val="bg2">
                    <a:shade val="50000"/>
                    <a:satMod val="200000"/>
                  </a:schemeClr>
                </a:solidFill>
                <a:effectLst/>
              </a:defRPr>
            </a:lvl1pPr>
            <a:extLst/>
          </a:lstStyle>
          <a:p>
            <a:pPr algn="ctr"/>
            <a:fld id="{E5C7EF4D-DD50-400C-9F04-EB20CB99416E}" type="slidenum">
              <a:rPr lang="en-US" sz="2800" smtClean="0">
                <a:solidFill>
                  <a:schemeClr val="tx2"/>
                </a:solidFill>
              </a:rPr>
              <a:pPr algn="ctr"/>
              <a:t>‹N›</a:t>
            </a:fld>
            <a:endParaRPr lang="en-US" sz="1200" dirty="0">
              <a:solidFill>
                <a:schemeClr val="bg2">
                  <a:shade val="50000"/>
                </a:schemeClr>
              </a:solidFill>
              <a:effectLst/>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rtl="0" eaLnBrk="1" latinLnBrk="0" hangingPunct="1">
        <a:spcBef>
          <a:spcPct val="0"/>
        </a:spcBef>
        <a:buNone/>
        <a:defRPr sz="44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ts val="3000"/>
        </a:lnSpc>
        <a:spcBef>
          <a:spcPts val="600"/>
        </a:spcBef>
        <a:buClr>
          <a:schemeClr val="accent1"/>
        </a:buClr>
        <a:buSzPct val="80000"/>
        <a:buFont typeface="Wingdings 2"/>
        <a:buChar char=""/>
        <a:defRPr sz="3200" kern="1200">
          <a:solidFill>
            <a:schemeClr val="tx1"/>
          </a:solidFill>
          <a:latin typeface="+mn-lt"/>
          <a:ea typeface="+mn-ea"/>
          <a:cs typeface="+mn-cs"/>
        </a:defRPr>
      </a:lvl1pPr>
      <a:lvl2pPr marL="640080" indent="-237744" algn="l" rtl="0" eaLnBrk="1" latinLnBrk="0" hangingPunct="1">
        <a:lnSpc>
          <a:spcPts val="3000"/>
        </a:lnSpc>
        <a:spcBef>
          <a:spcPts val="550"/>
        </a:spcBef>
        <a:buClr>
          <a:schemeClr val="accent1"/>
        </a:buClr>
        <a:buFont typeface="Verdana"/>
        <a:buChar char="◦"/>
        <a:defRPr sz="2800" kern="1200">
          <a:solidFill>
            <a:schemeClr val="tx1"/>
          </a:solidFill>
          <a:latin typeface="+mn-lt"/>
          <a:ea typeface="+mn-ea"/>
          <a:cs typeface="+mn-cs"/>
        </a:defRPr>
      </a:lvl2pPr>
      <a:lvl3pPr marL="886968" indent="-228600" algn="l" rtl="0" eaLnBrk="1" latinLnBrk="0" hangingPunct="1">
        <a:lnSpc>
          <a:spcPts val="2800"/>
        </a:lnSpc>
        <a:spcBef>
          <a:spcPct val="20000"/>
        </a:spcBef>
        <a:buClr>
          <a:schemeClr val="accent2"/>
        </a:buClr>
        <a:buFont typeface="Wingdings 2"/>
        <a:buChar char=""/>
        <a:defRPr sz="2400" kern="1200">
          <a:solidFill>
            <a:schemeClr val="tx1"/>
          </a:solidFill>
          <a:latin typeface="+mn-lt"/>
          <a:ea typeface="+mn-ea"/>
          <a:cs typeface="+mn-cs"/>
        </a:defRPr>
      </a:lvl3pPr>
      <a:lvl4pPr marL="1097280" indent="-173736" algn="l" rtl="0" eaLnBrk="1" latinLnBrk="0" hangingPunct="1">
        <a:spcBef>
          <a:spcPct val="20000"/>
        </a:spcBef>
        <a:buClr>
          <a:schemeClr val="accent3"/>
        </a:buClr>
        <a:buFont typeface="Wingdings 2"/>
        <a:buChar char=""/>
        <a:defRPr sz="2000" kern="1200">
          <a:solidFill>
            <a:schemeClr val="tx1"/>
          </a:solidFill>
          <a:latin typeface="+mn-lt"/>
          <a:ea typeface="+mn-ea"/>
          <a:cs typeface="+mn-cs"/>
        </a:defRPr>
      </a:lvl4pPr>
      <a:lvl5pPr marL="1298448" indent="-182880" algn="l" rtl="0" eaLnBrk="1" latinLnBrk="0" hangingPunct="1">
        <a:spcBef>
          <a:spcPct val="20000"/>
        </a:spcBef>
        <a:buClr>
          <a:schemeClr val="accent4"/>
        </a:buClr>
        <a:buFont typeface="Wingdings 2"/>
        <a:buChar char=""/>
        <a:defRPr sz="2000" kern="1200">
          <a:solidFill>
            <a:schemeClr val="tx1"/>
          </a:solidFill>
          <a:latin typeface="+mn-lt"/>
          <a:ea typeface="+mn-ea"/>
          <a:cs typeface="+mn-cs"/>
        </a:defRPr>
      </a:lvl5pPr>
      <a:lvl6pPr marL="1508760" indent="-18288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6pPr>
      <a:lvl7pPr marL="1719072" indent="-182880" algn="l" rtl="0" eaLnBrk="1" latinLnBrk="0" hangingPunct="1">
        <a:spcBef>
          <a:spcPct val="20000"/>
        </a:spcBef>
        <a:buClr>
          <a:schemeClr val="accent6"/>
        </a:buClr>
        <a:buFont typeface="Wingdings 2"/>
        <a:buChar char=""/>
        <a:defRPr sz="2000" kern="1200">
          <a:solidFill>
            <a:schemeClr val="tx1"/>
          </a:solidFill>
          <a:latin typeface="+mn-lt"/>
          <a:ea typeface="+mn-ea"/>
          <a:cs typeface="+mn-cs"/>
        </a:defRPr>
      </a:lvl7pPr>
      <a:lvl8pPr marL="1920240" indent="-182880" algn="l" rtl="0" eaLnBrk="1" latinLnBrk="0" hangingPunct="1">
        <a:spcBef>
          <a:spcPct val="20000"/>
        </a:spcBef>
        <a:buClr>
          <a:schemeClr val="accent6"/>
        </a:buClr>
        <a:buFont typeface="Wingdings 2"/>
        <a:buChar char=""/>
        <a:defRPr sz="2000" kern="1200">
          <a:solidFill>
            <a:schemeClr val="tx1"/>
          </a:solidFill>
          <a:latin typeface="+mn-lt"/>
          <a:ea typeface="+mn-ea"/>
          <a:cs typeface="+mn-cs"/>
        </a:defRPr>
      </a:lvl8pPr>
      <a:lvl9pPr marL="2130552" indent="-182880" algn="l" rtl="0" eaLnBrk="1" latinLnBrk="0" hangingPunct="1">
        <a:spcBef>
          <a:spcPct val="20000"/>
        </a:spcBef>
        <a:buClr>
          <a:schemeClr val="accent6"/>
        </a:buClr>
        <a:buFont typeface="Wingdings 2"/>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www.aavso.org/jd-calculator" TargetMode="Externa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0.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msb-astroart.com/down_en.ht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aladin.u-strasbg.f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90.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1.png"/><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40.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hyperlink" Target="https://it.wikipedia.org/wiki/Luminosit%C3%A0_solare"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hyperlink" Target="https://it.wikipedia.org/wiki/Sole" TargetMode="External"/><Relationship Id="rId4" Type="http://schemas.openxmlformats.org/officeDocument/2006/relationships/hyperlink" Target="https://it.wikipedia.org/wiki/Massa_solar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hyperlink" Target="https://www.aavso.or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minorplanetcenter.net/iau/mpc.html" TargetMode="External"/><Relationship Id="rId4" Type="http://schemas.openxmlformats.org/officeDocument/2006/relationships/hyperlink" Target="http://var2.astro.cz/EN/brno/predictions_worldwide.php"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gif"/><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570.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hyperlink" Target="https://it.wikipedia.org/wiki/Stelle"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it.wikipedia.org/wiki/Orsa_Maggiore" TargetMode="External"/><Relationship Id="rId4" Type="http://schemas.openxmlformats.org/officeDocument/2006/relationships/hyperlink" Target="https://it.wikipedia.org/wiki/Costellazion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475656" y="908720"/>
            <a:ext cx="6984776"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 </a:t>
            </a:r>
            <a:endParaRPr lang="it-IT" dirty="0"/>
          </a:p>
        </p:txBody>
      </p:sp>
      <p:sp>
        <p:nvSpPr>
          <p:cNvPr id="4" name="Sottotitolo 3"/>
          <p:cNvSpPr>
            <a:spLocks noGrp="1"/>
          </p:cNvSpPr>
          <p:nvPr>
            <p:ph type="subTitle" idx="1"/>
          </p:nvPr>
        </p:nvSpPr>
        <p:spPr>
          <a:xfrm>
            <a:off x="1619672" y="3645024"/>
            <a:ext cx="6984776" cy="2736304"/>
          </a:xfrm>
          <a:solidFill>
            <a:schemeClr val="accent3">
              <a:lumMod val="40000"/>
              <a:lumOff val="60000"/>
            </a:schemeClr>
          </a:solidFill>
          <a:ln>
            <a:solidFill>
              <a:srgbClr val="002060"/>
            </a:solidFill>
          </a:ln>
        </p:spPr>
        <p:txBody>
          <a:bodyPr>
            <a:normAutofit fontScale="92500"/>
          </a:bodyPr>
          <a:lstStyle/>
          <a:p>
            <a:r>
              <a:rPr lang="it-IT" dirty="0" smtClean="0">
                <a:solidFill>
                  <a:schemeClr val="accent5">
                    <a:lumMod val="75000"/>
                  </a:schemeClr>
                </a:solidFill>
              </a:rPr>
              <a:t>di Massimo Banfi</a:t>
            </a:r>
          </a:p>
          <a:p>
            <a:pPr algn="r"/>
            <a:r>
              <a:rPr lang="it-IT" sz="1600" b="1" dirty="0" smtClean="0">
                <a:solidFill>
                  <a:srgbClr val="FF0000"/>
                </a:solidFill>
                <a:latin typeface="Times New Roman" panose="02020603050405020304" pitchFamily="18" charset="0"/>
                <a:cs typeface="Times New Roman" panose="02020603050405020304" pitchFamily="18" charset="0"/>
              </a:rPr>
              <a:t>A25 «Nova Milanese </a:t>
            </a:r>
            <a:r>
              <a:rPr lang="it-IT" sz="1600" b="1" dirty="0" err="1">
                <a:solidFill>
                  <a:srgbClr val="FF0000"/>
                </a:solidFill>
                <a:latin typeface="Times New Roman" panose="02020603050405020304" pitchFamily="18" charset="0"/>
                <a:cs typeface="Times New Roman" panose="02020603050405020304" pitchFamily="18" charset="0"/>
              </a:rPr>
              <a:t>O</a:t>
            </a:r>
            <a:r>
              <a:rPr lang="it-IT" sz="1600" b="1" dirty="0" err="1" smtClean="0">
                <a:solidFill>
                  <a:srgbClr val="FF0000"/>
                </a:solidFill>
                <a:latin typeface="Times New Roman" panose="02020603050405020304" pitchFamily="18" charset="0"/>
                <a:cs typeface="Times New Roman" panose="02020603050405020304" pitchFamily="18" charset="0"/>
              </a:rPr>
              <a:t>bservatory</a:t>
            </a:r>
            <a:r>
              <a:rPr lang="it-IT" sz="1600" b="1" dirty="0" smtClean="0">
                <a:solidFill>
                  <a:srgbClr val="FF0000"/>
                </a:solidFill>
                <a:latin typeface="Times New Roman" panose="02020603050405020304" pitchFamily="18" charset="0"/>
                <a:cs typeface="Times New Roman" panose="02020603050405020304" pitchFamily="18" charset="0"/>
              </a:rPr>
              <a:t>» (MB)</a:t>
            </a:r>
            <a:br>
              <a:rPr lang="it-IT" sz="1600" b="1" dirty="0" smtClean="0">
                <a:solidFill>
                  <a:srgbClr val="FF0000"/>
                </a:solidFill>
                <a:latin typeface="Times New Roman" panose="02020603050405020304" pitchFamily="18" charset="0"/>
                <a:cs typeface="Times New Roman" panose="02020603050405020304" pitchFamily="18" charset="0"/>
              </a:rPr>
            </a:br>
            <a:r>
              <a:rPr lang="it-IT" sz="1600" b="1" dirty="0" smtClean="0">
                <a:solidFill>
                  <a:srgbClr val="FF0000"/>
                </a:solidFill>
                <a:latin typeface="Times New Roman" panose="02020603050405020304" pitchFamily="18" charset="0"/>
                <a:cs typeface="Times New Roman" panose="02020603050405020304" pitchFamily="18" charset="0"/>
              </a:rPr>
              <a:t>A36 «Osservatorio delle Prealpi Orobiche di Ganda (BG)»</a:t>
            </a:r>
          </a:p>
          <a:p>
            <a:pPr algn="r"/>
            <a:r>
              <a:rPr lang="it-IT" sz="1600" b="1" dirty="0" smtClean="0">
                <a:solidFill>
                  <a:srgbClr val="FF0000"/>
                </a:solidFill>
                <a:latin typeface="Times New Roman" panose="02020603050405020304" pitchFamily="18" charset="0"/>
                <a:cs typeface="Times New Roman" panose="02020603050405020304" pitchFamily="18" charset="0"/>
              </a:rPr>
              <a:t>C26 «Osservatorio Città di Seveso» (MB)</a:t>
            </a:r>
          </a:p>
          <a:p>
            <a:pPr algn="r"/>
            <a:r>
              <a:rPr lang="it-IT" sz="1600" b="1" dirty="0" smtClean="0">
                <a:solidFill>
                  <a:srgbClr val="FF0000"/>
                </a:solidFill>
                <a:latin typeface="Times New Roman" panose="02020603050405020304" pitchFamily="18" charset="0"/>
                <a:cs typeface="Times New Roman" panose="02020603050405020304" pitchFamily="18" charset="0"/>
              </a:rPr>
              <a:t>K49 «Wild </a:t>
            </a:r>
            <a:r>
              <a:rPr lang="it-IT" sz="1600" b="1" dirty="0" err="1" smtClean="0">
                <a:solidFill>
                  <a:srgbClr val="FF0000"/>
                </a:solidFill>
                <a:latin typeface="Times New Roman" panose="02020603050405020304" pitchFamily="18" charset="0"/>
                <a:cs typeface="Times New Roman" panose="02020603050405020304" pitchFamily="18" charset="0"/>
              </a:rPr>
              <a:t>Boar</a:t>
            </a:r>
            <a:r>
              <a:rPr lang="it-IT" sz="1600" b="1" dirty="0" smtClean="0">
                <a:solidFill>
                  <a:srgbClr val="FF0000"/>
                </a:solidFill>
                <a:latin typeface="Times New Roman" panose="02020603050405020304" pitchFamily="18" charset="0"/>
                <a:cs typeface="Times New Roman" panose="02020603050405020304" pitchFamily="18" charset="0"/>
              </a:rPr>
              <a:t> Remote </a:t>
            </a:r>
            <a:r>
              <a:rPr lang="it-IT" sz="1600" b="1" dirty="0" err="1" smtClean="0">
                <a:solidFill>
                  <a:srgbClr val="FF0000"/>
                </a:solidFill>
                <a:latin typeface="Times New Roman" panose="02020603050405020304" pitchFamily="18" charset="0"/>
                <a:cs typeface="Times New Roman" panose="02020603050405020304" pitchFamily="18" charset="0"/>
              </a:rPr>
              <a:t>Observatory</a:t>
            </a:r>
            <a:r>
              <a:rPr lang="it-IT" sz="1600" b="1" dirty="0" smtClean="0">
                <a:solidFill>
                  <a:srgbClr val="FF0000"/>
                </a:solidFill>
                <a:latin typeface="Times New Roman" panose="02020603050405020304" pitchFamily="18" charset="0"/>
                <a:cs typeface="Times New Roman" panose="02020603050405020304" pitchFamily="18" charset="0"/>
              </a:rPr>
              <a:t>» di San Casciano in Val di Pesa (FI)</a:t>
            </a:r>
            <a:br>
              <a:rPr lang="it-IT" sz="1600" b="1" dirty="0" smtClean="0">
                <a:solidFill>
                  <a:srgbClr val="FF0000"/>
                </a:solidFill>
                <a:latin typeface="Times New Roman" panose="02020603050405020304" pitchFamily="18" charset="0"/>
                <a:cs typeface="Times New Roman" panose="02020603050405020304" pitchFamily="18" charset="0"/>
              </a:rPr>
            </a:br>
            <a:r>
              <a:rPr lang="it-IT" sz="1600" b="1" dirty="0" smtClean="0">
                <a:solidFill>
                  <a:srgbClr val="FF0000"/>
                </a:solidFill>
                <a:latin typeface="Times New Roman" panose="02020603050405020304" pitchFamily="18" charset="0"/>
                <a:cs typeface="Times New Roman" panose="02020603050405020304" pitchFamily="18" charset="0"/>
              </a:rPr>
              <a:t>Osservatorio del Liceo Scientifico Iris </a:t>
            </a:r>
            <a:r>
              <a:rPr lang="it-IT" sz="1600" b="1" dirty="0" err="1" smtClean="0">
                <a:solidFill>
                  <a:srgbClr val="FF0000"/>
                </a:solidFill>
                <a:latin typeface="Times New Roman" panose="02020603050405020304" pitchFamily="18" charset="0"/>
                <a:cs typeface="Times New Roman" panose="02020603050405020304" pitchFamily="18" charset="0"/>
              </a:rPr>
              <a:t>Versari</a:t>
            </a:r>
            <a:r>
              <a:rPr lang="it-IT" sz="1600" b="1" dirty="0" smtClean="0">
                <a:solidFill>
                  <a:srgbClr val="FF0000"/>
                </a:solidFill>
                <a:latin typeface="Times New Roman" panose="02020603050405020304" pitchFamily="18" charset="0"/>
                <a:cs typeface="Times New Roman" panose="02020603050405020304" pitchFamily="18" charset="0"/>
              </a:rPr>
              <a:t> di Cesano Maderno in Felizzano (Al)</a:t>
            </a:r>
          </a:p>
          <a:p>
            <a:pPr algn="r"/>
            <a:endParaRPr lang="it-IT" sz="1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3" name="Rectangle 2"/>
          <p:cNvSpPr>
            <a:spLocks noGrp="1"/>
          </p:cNvSpPr>
          <p:nvPr>
            <p:ph type="subTitle" idx="1"/>
          </p:nvPr>
        </p:nvSpPr>
        <p:spPr>
          <a:xfrm>
            <a:off x="1259632" y="1950585"/>
            <a:ext cx="7704856" cy="4646767"/>
          </a:xfrm>
          <a:solidFill>
            <a:schemeClr val="accent3">
              <a:lumMod val="40000"/>
              <a:lumOff val="60000"/>
              <a:alpha val="52000"/>
            </a:schemeClr>
          </a:solidFill>
          <a:ln>
            <a:solidFill>
              <a:schemeClr val="accent6">
                <a:lumMod val="75000"/>
              </a:schemeClr>
            </a:solidFill>
          </a:ln>
        </p:spPr>
        <p:txBody>
          <a:bodyPr>
            <a:normAutofit/>
          </a:bodyPr>
          <a:lstStyle/>
          <a:p>
            <a:pPr>
              <a:buClr>
                <a:srgbClr val="FF0000"/>
              </a:buClr>
            </a:pPr>
            <a:r>
              <a:rPr lang="it-IT" sz="2000" dirty="0"/>
              <a:t>Il </a:t>
            </a:r>
            <a:r>
              <a:rPr lang="it-IT" sz="2000" b="1" dirty="0"/>
              <a:t>giorno giuliano</a:t>
            </a:r>
            <a:r>
              <a:rPr lang="it-IT" sz="2000" dirty="0"/>
              <a:t> (</a:t>
            </a:r>
            <a:r>
              <a:rPr lang="it-IT" sz="2000" b="1" dirty="0"/>
              <a:t>Julian </a:t>
            </a:r>
            <a:r>
              <a:rPr lang="it-IT" sz="2000" b="1" dirty="0" err="1"/>
              <a:t>Day</a:t>
            </a:r>
            <a:r>
              <a:rPr lang="it-IT" sz="2000" dirty="0"/>
              <a:t>, </a:t>
            </a:r>
            <a:r>
              <a:rPr lang="it-IT" sz="2000" dirty="0" smtClean="0"/>
              <a:t> </a:t>
            </a:r>
            <a:r>
              <a:rPr lang="it-IT" sz="2000" b="1" dirty="0" smtClean="0"/>
              <a:t>JD</a:t>
            </a:r>
            <a:r>
              <a:rPr lang="it-IT" sz="2000" dirty="0"/>
              <a:t>) è il numero di giorni passati dal </a:t>
            </a:r>
            <a:r>
              <a:rPr lang="it-IT" sz="2000" dirty="0">
                <a:solidFill>
                  <a:srgbClr val="FF0000"/>
                </a:solidFill>
              </a:rPr>
              <a:t>mezzogiorno </a:t>
            </a:r>
            <a:r>
              <a:rPr lang="it-IT" sz="2000" dirty="0" smtClean="0">
                <a:solidFill>
                  <a:srgbClr val="FF0000"/>
                </a:solidFill>
              </a:rPr>
              <a:t>(di Greenwich) del</a:t>
            </a:r>
            <a:r>
              <a:rPr lang="it-IT" sz="2000" dirty="0">
                <a:solidFill>
                  <a:srgbClr val="FF0000"/>
                </a:solidFill>
              </a:rPr>
              <a:t> lunedì</a:t>
            </a:r>
            <a:r>
              <a:rPr lang="it-IT" sz="2000" dirty="0"/>
              <a:t> </a:t>
            </a:r>
            <a:r>
              <a:rPr lang="it-IT" sz="2000" dirty="0">
                <a:solidFill>
                  <a:srgbClr val="FF0000"/>
                </a:solidFill>
              </a:rPr>
              <a:t>1º gennaio 4713 a.C</a:t>
            </a:r>
            <a:r>
              <a:rPr lang="it-IT" sz="2000" dirty="0" smtClean="0"/>
              <a:t>.</a:t>
            </a:r>
            <a:r>
              <a:rPr lang="it-IT" sz="2000" dirty="0"/>
              <a:t> </a:t>
            </a:r>
            <a:r>
              <a:rPr lang="it-IT" sz="2000" dirty="0" smtClean="0"/>
              <a:t/>
            </a:r>
            <a:br>
              <a:rPr lang="it-IT" sz="2000" dirty="0" smtClean="0"/>
            </a:br>
            <a:r>
              <a:rPr lang="it-IT" sz="2000" dirty="0" smtClean="0"/>
              <a:t>I vantaggi sono:</a:t>
            </a:r>
          </a:p>
          <a:p>
            <a:pPr>
              <a:buClr>
                <a:srgbClr val="FF0000"/>
              </a:buClr>
            </a:pPr>
            <a:r>
              <a:rPr lang="it-IT" sz="2000" dirty="0" smtClean="0"/>
              <a:t>.) </a:t>
            </a:r>
            <a:r>
              <a:rPr lang="it-IT" sz="2000" dirty="0" err="1" smtClean="0">
                <a:solidFill>
                  <a:schemeClr val="tx1"/>
                </a:solidFill>
              </a:rPr>
              <a:t>é</a:t>
            </a:r>
            <a:r>
              <a:rPr lang="it-IT" sz="2000" dirty="0" smtClean="0">
                <a:solidFill>
                  <a:schemeClr val="tx1"/>
                </a:solidFill>
              </a:rPr>
              <a:t> </a:t>
            </a:r>
            <a:r>
              <a:rPr lang="it-IT" sz="2000" u="sng" dirty="0" smtClean="0">
                <a:solidFill>
                  <a:schemeClr val="tx1"/>
                </a:solidFill>
              </a:rPr>
              <a:t>decimale</a:t>
            </a:r>
            <a:r>
              <a:rPr lang="it-IT" sz="2000" dirty="0" smtClean="0">
                <a:solidFill>
                  <a:schemeClr val="tx1"/>
                </a:solidFill>
              </a:rPr>
              <a:t> e non ha anni bisestili</a:t>
            </a:r>
          </a:p>
          <a:p>
            <a:pPr>
              <a:buClr>
                <a:srgbClr val="FF0000"/>
              </a:buClr>
            </a:pPr>
            <a:r>
              <a:rPr lang="it-IT" sz="2000" dirty="0" smtClean="0">
                <a:solidFill>
                  <a:schemeClr val="tx1"/>
                </a:solidFill>
              </a:rPr>
              <a:t>.) il giorno inizia a </a:t>
            </a:r>
            <a:r>
              <a:rPr lang="it-IT" sz="2000" u="sng" dirty="0" smtClean="0">
                <a:solidFill>
                  <a:schemeClr val="tx1"/>
                </a:solidFill>
              </a:rPr>
              <a:t>mezzodì</a:t>
            </a:r>
            <a:r>
              <a:rPr lang="it-IT" sz="2000" dirty="0" smtClean="0">
                <a:solidFill>
                  <a:schemeClr val="tx1"/>
                </a:solidFill>
              </a:rPr>
              <a:t>, quindi non si ha cambiamento di data a mezzanotte, proprio durante le osservazioni</a:t>
            </a:r>
          </a:p>
          <a:p>
            <a:pPr>
              <a:buClr>
                <a:srgbClr val="FF0000"/>
              </a:buClr>
            </a:pPr>
            <a:r>
              <a:rPr lang="it-IT" sz="2000" dirty="0" smtClean="0">
                <a:solidFill>
                  <a:schemeClr val="tx1"/>
                </a:solidFill>
              </a:rPr>
              <a:t>.) è </a:t>
            </a:r>
            <a:r>
              <a:rPr lang="it-IT" sz="2000" u="sng" dirty="0" smtClean="0">
                <a:solidFill>
                  <a:schemeClr val="tx1"/>
                </a:solidFill>
              </a:rPr>
              <a:t>precedente</a:t>
            </a:r>
            <a:r>
              <a:rPr lang="it-IT" sz="2000" dirty="0" smtClean="0">
                <a:solidFill>
                  <a:schemeClr val="tx1"/>
                </a:solidFill>
              </a:rPr>
              <a:t> ad ogni avvenimento storico-astronomico noto.</a:t>
            </a:r>
          </a:p>
          <a:p>
            <a:pPr>
              <a:buClr>
                <a:srgbClr val="FF0000"/>
              </a:buClr>
            </a:pPr>
            <a:endParaRPr lang="it-IT" sz="2000" dirty="0" smtClean="0">
              <a:solidFill>
                <a:schemeClr val="tx1"/>
              </a:solidFill>
            </a:endParaRPr>
          </a:p>
          <a:p>
            <a:pPr>
              <a:buClr>
                <a:srgbClr val="FF0000"/>
              </a:buClr>
            </a:pPr>
            <a:r>
              <a:rPr lang="it-IT" sz="2000" dirty="0" smtClean="0">
                <a:solidFill>
                  <a:srgbClr val="FF0000"/>
                </a:solidFill>
              </a:rPr>
              <a:t>Il  15 novembre 2016 alle ore 23.00.00</a:t>
            </a:r>
            <a:r>
              <a:rPr lang="it-IT" sz="2000" dirty="0" smtClean="0">
                <a:solidFill>
                  <a:schemeClr val="tx1"/>
                </a:solidFill>
              </a:rPr>
              <a:t> la </a:t>
            </a:r>
            <a:r>
              <a:rPr lang="it-IT" sz="2000" dirty="0">
                <a:solidFill>
                  <a:schemeClr val="tx1"/>
                </a:solidFill>
              </a:rPr>
              <a:t>data giuliana è </a:t>
            </a:r>
            <a:r>
              <a:rPr lang="it-IT" sz="2000" dirty="0" smtClean="0">
                <a:solidFill>
                  <a:srgbClr val="FF0000"/>
                </a:solidFill>
              </a:rPr>
              <a:t>2457708.45833</a:t>
            </a:r>
            <a:r>
              <a:rPr lang="it-IT" sz="2000" dirty="0" smtClean="0">
                <a:solidFill>
                  <a:schemeClr val="tx1"/>
                </a:solidFill>
              </a:rPr>
              <a:t> (talvolta si trascura il 24…e si scrive 57708.45833)</a:t>
            </a:r>
          </a:p>
          <a:p>
            <a:pPr>
              <a:buClr>
                <a:srgbClr val="FF0000"/>
              </a:buClr>
            </a:pPr>
            <a:endParaRPr lang="it-IT" sz="2000" dirty="0">
              <a:solidFill>
                <a:schemeClr val="tx1"/>
              </a:solidFill>
            </a:endParaRPr>
          </a:p>
        </p:txBody>
      </p:sp>
      <p:sp>
        <p:nvSpPr>
          <p:cNvPr id="4" name="CasellaDiTesto 3"/>
          <p:cNvSpPr txBox="1"/>
          <p:nvPr/>
        </p:nvSpPr>
        <p:spPr>
          <a:xfrm>
            <a:off x="2730704" y="1270828"/>
            <a:ext cx="4824536" cy="461665"/>
          </a:xfrm>
          <a:prstGeom prst="rect">
            <a:avLst/>
          </a:prstGeom>
          <a:noFill/>
        </p:spPr>
        <p:txBody>
          <a:bodyPr wrap="square" rtlCol="0">
            <a:spAutoFit/>
          </a:bodyPr>
          <a:lstStyle/>
          <a:p>
            <a:pPr algn="ctr"/>
            <a:r>
              <a:rPr lang="it-IT" sz="2400" dirty="0" smtClean="0">
                <a:solidFill>
                  <a:srgbClr val="FF0000"/>
                </a:solidFill>
              </a:rPr>
              <a:t>Progetto 2: il giorno giuliano</a:t>
            </a:r>
            <a:endParaRPr lang="it-IT" sz="2400" dirty="0">
              <a:solidFill>
                <a:srgbClr val="FF0000"/>
              </a:solidFill>
            </a:endParaRPr>
          </a:p>
        </p:txBody>
      </p:sp>
    </p:spTree>
    <p:extLst>
      <p:ext uri="{BB962C8B-B14F-4D97-AF65-F5344CB8AC3E}">
        <p14:creationId xmlns:p14="http://schemas.microsoft.com/office/powerpoint/2010/main" val="1934706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331640" y="1270828"/>
            <a:ext cx="7560840" cy="461665"/>
          </a:xfrm>
          <a:prstGeom prst="rect">
            <a:avLst/>
          </a:prstGeom>
          <a:noFill/>
        </p:spPr>
        <p:txBody>
          <a:bodyPr wrap="square" rtlCol="0">
            <a:spAutoFit/>
          </a:bodyPr>
          <a:lstStyle/>
          <a:p>
            <a:pPr algn="ctr"/>
            <a:r>
              <a:rPr lang="it-IT" sz="2400" dirty="0" smtClean="0">
                <a:solidFill>
                  <a:srgbClr val="FF0000"/>
                </a:solidFill>
              </a:rPr>
              <a:t>Progetto 2 : calcolare il tempo trascorso tra due date</a:t>
            </a:r>
            <a:endParaRPr lang="it-IT" sz="2400" dirty="0">
              <a:solidFill>
                <a:srgbClr val="FF0000"/>
              </a:solidFill>
            </a:endParaRPr>
          </a:p>
        </p:txBody>
      </p:sp>
      <p:sp>
        <p:nvSpPr>
          <p:cNvPr id="7" name="CasellaDiTesto 6"/>
          <p:cNvSpPr txBox="1"/>
          <p:nvPr/>
        </p:nvSpPr>
        <p:spPr>
          <a:xfrm>
            <a:off x="1619672" y="2276872"/>
            <a:ext cx="3672408" cy="1754326"/>
          </a:xfrm>
          <a:prstGeom prst="rect">
            <a:avLst/>
          </a:prstGeom>
          <a:solidFill>
            <a:schemeClr val="accent2">
              <a:lumMod val="20000"/>
              <a:lumOff val="80000"/>
            </a:schemeClr>
          </a:solidFill>
          <a:ln>
            <a:solidFill>
              <a:schemeClr val="tx2">
                <a:lumMod val="75000"/>
              </a:schemeClr>
            </a:solidFill>
          </a:ln>
        </p:spPr>
        <p:txBody>
          <a:bodyPr wrap="square" rtlCol="0">
            <a:spAutoFit/>
          </a:bodyPr>
          <a:lstStyle/>
          <a:p>
            <a:r>
              <a:rPr lang="it-IT" dirty="0" smtClean="0"/>
              <a:t>Il sito dell’A.A.V.S.O.  (American </a:t>
            </a:r>
            <a:r>
              <a:rPr lang="it-IT" dirty="0" err="1" smtClean="0"/>
              <a:t>Association</a:t>
            </a:r>
            <a:r>
              <a:rPr lang="it-IT" dirty="0" smtClean="0"/>
              <a:t> of </a:t>
            </a:r>
            <a:r>
              <a:rPr lang="it-IT" dirty="0" err="1" smtClean="0"/>
              <a:t>Variable</a:t>
            </a:r>
            <a:r>
              <a:rPr lang="it-IT" dirty="0" smtClean="0"/>
              <a:t> Stars </a:t>
            </a:r>
            <a:r>
              <a:rPr lang="it-IT" dirty="0" err="1" smtClean="0"/>
              <a:t>Observers</a:t>
            </a:r>
            <a:r>
              <a:rPr lang="it-IT" dirty="0" smtClean="0"/>
              <a:t>) mette a disposizione un’applicazione per convertire le date dal giorno civile a quello giuliano e viceversa a questo </a:t>
            </a:r>
            <a:r>
              <a:rPr lang="it-IT" dirty="0"/>
              <a:t>indirizzo</a:t>
            </a:r>
            <a:r>
              <a:rPr lang="it-IT" dirty="0" smtClean="0"/>
              <a:t>:</a:t>
            </a:r>
            <a:endParaRPr lang="it-IT" dirty="0"/>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49230" y="1916832"/>
            <a:ext cx="3143250" cy="4791075"/>
          </a:xfrm>
          <a:prstGeom prst="rect">
            <a:avLst/>
          </a:prstGeom>
          <a:solidFill>
            <a:srgbClr val="FFFF00"/>
          </a:solidFill>
          <a:ln w="9525">
            <a:solidFill>
              <a:schemeClr val="tx1"/>
            </a:solidFill>
            <a:miter lim="800000"/>
            <a:headEnd/>
            <a:tailEnd/>
          </a:ln>
          <a:effectLst/>
          <a:extLst/>
        </p:spPr>
      </p:pic>
      <p:sp>
        <p:nvSpPr>
          <p:cNvPr id="8" name="CasellaDiTesto 7"/>
          <p:cNvSpPr txBox="1"/>
          <p:nvPr/>
        </p:nvSpPr>
        <p:spPr>
          <a:xfrm>
            <a:off x="1763688" y="4726885"/>
            <a:ext cx="3600400" cy="646331"/>
          </a:xfrm>
          <a:prstGeom prst="rect">
            <a:avLst/>
          </a:prstGeom>
          <a:solidFill>
            <a:schemeClr val="accent2">
              <a:lumMod val="20000"/>
              <a:lumOff val="80000"/>
            </a:schemeClr>
          </a:solidFill>
          <a:ln>
            <a:solidFill>
              <a:srgbClr val="002060"/>
            </a:solidFill>
          </a:ln>
        </p:spPr>
        <p:txBody>
          <a:bodyPr wrap="square" rtlCol="0">
            <a:spAutoFit/>
          </a:bodyPr>
          <a:lstStyle/>
          <a:p>
            <a:r>
              <a:rPr lang="it-IT" dirty="0">
                <a:hlinkClick r:id="rId5"/>
              </a:rPr>
              <a:t>https://www.aavso.org/jd-calculator</a:t>
            </a:r>
            <a:endParaRPr lang="it-IT" dirty="0"/>
          </a:p>
          <a:p>
            <a:endParaRPr lang="it-IT" dirty="0"/>
          </a:p>
        </p:txBody>
      </p:sp>
    </p:spTree>
    <p:extLst>
      <p:ext uri="{BB962C8B-B14F-4D97-AF65-F5344CB8AC3E}">
        <p14:creationId xmlns:p14="http://schemas.microsoft.com/office/powerpoint/2010/main" val="772270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331640" y="1270828"/>
            <a:ext cx="7560840" cy="461665"/>
          </a:xfrm>
          <a:prstGeom prst="rect">
            <a:avLst/>
          </a:prstGeom>
          <a:noFill/>
        </p:spPr>
        <p:txBody>
          <a:bodyPr wrap="square" rtlCol="0">
            <a:spAutoFit/>
          </a:bodyPr>
          <a:lstStyle/>
          <a:p>
            <a:pPr algn="ctr"/>
            <a:r>
              <a:rPr lang="it-IT" sz="2400" dirty="0" smtClean="0">
                <a:solidFill>
                  <a:srgbClr val="FF0000"/>
                </a:solidFill>
              </a:rPr>
              <a:t>Progetto 2 : calcolo del tempo trascorso tra due date</a:t>
            </a:r>
            <a:endParaRPr lang="it-IT" sz="2400" dirty="0">
              <a:solidFill>
                <a:srgbClr val="FF0000"/>
              </a:solidFill>
            </a:endParaRPr>
          </a:p>
        </p:txBody>
      </p:sp>
      <p:sp>
        <p:nvSpPr>
          <p:cNvPr id="3" name="CasellaDiTesto 2"/>
          <p:cNvSpPr txBox="1"/>
          <p:nvPr/>
        </p:nvSpPr>
        <p:spPr>
          <a:xfrm>
            <a:off x="1331640" y="1916832"/>
            <a:ext cx="7560840" cy="1200329"/>
          </a:xfrm>
          <a:prstGeom prst="rect">
            <a:avLst/>
          </a:prstGeom>
          <a:solidFill>
            <a:schemeClr val="accent2">
              <a:lumMod val="20000"/>
              <a:lumOff val="80000"/>
            </a:schemeClr>
          </a:solidFill>
          <a:ln>
            <a:solidFill>
              <a:schemeClr val="tx1"/>
            </a:solidFill>
          </a:ln>
        </p:spPr>
        <p:txBody>
          <a:bodyPr wrap="square" rtlCol="0">
            <a:spAutoFit/>
          </a:bodyPr>
          <a:lstStyle/>
          <a:p>
            <a:r>
              <a:rPr lang="it-IT" dirty="0" smtClean="0"/>
              <a:t>Usando l’applicazione,  calcolo la data giuliana corrispondente a:</a:t>
            </a:r>
          </a:p>
          <a:p>
            <a:endParaRPr lang="it-IT" dirty="0" smtClean="0"/>
          </a:p>
          <a:p>
            <a:r>
              <a:rPr lang="it-IT" dirty="0" smtClean="0"/>
              <a:t>15 marzo 2002  - 23h 18m 43s                                  </a:t>
            </a:r>
            <a:r>
              <a:rPr lang="it-IT" b="1" dirty="0" smtClean="0"/>
              <a:t>2452349.47133   JD</a:t>
            </a:r>
            <a:endParaRPr lang="it-IT" dirty="0"/>
          </a:p>
          <a:p>
            <a:r>
              <a:rPr lang="it-IT" dirty="0" smtClean="0"/>
              <a:t>08 gennaio 2011 - 21h 33m 51s                                 </a:t>
            </a:r>
            <a:r>
              <a:rPr lang="it-IT" b="1" dirty="0" smtClean="0"/>
              <a:t>2455570.39851   JD</a:t>
            </a:r>
            <a:endParaRPr lang="it-IT" dirty="0"/>
          </a:p>
        </p:txBody>
      </p:sp>
      <p:sp>
        <p:nvSpPr>
          <p:cNvPr id="5" name="Freccia a destra 4"/>
          <p:cNvSpPr/>
          <p:nvPr/>
        </p:nvSpPr>
        <p:spPr>
          <a:xfrm>
            <a:off x="4860032" y="2492896"/>
            <a:ext cx="1080120" cy="2584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p:cNvSpPr/>
          <p:nvPr/>
        </p:nvSpPr>
        <p:spPr>
          <a:xfrm>
            <a:off x="4860032" y="2780928"/>
            <a:ext cx="1080120" cy="2584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1331640" y="3212976"/>
            <a:ext cx="7560840" cy="1200329"/>
          </a:xfrm>
          <a:prstGeom prst="rect">
            <a:avLst/>
          </a:prstGeom>
          <a:solidFill>
            <a:schemeClr val="accent2">
              <a:lumMod val="20000"/>
              <a:lumOff val="80000"/>
            </a:schemeClr>
          </a:solidFill>
          <a:ln>
            <a:solidFill>
              <a:schemeClr val="tx1"/>
            </a:solidFill>
          </a:ln>
        </p:spPr>
        <p:txBody>
          <a:bodyPr wrap="square" rtlCol="0">
            <a:spAutoFit/>
          </a:bodyPr>
          <a:lstStyle/>
          <a:p>
            <a:r>
              <a:rPr lang="it-IT" dirty="0" smtClean="0"/>
              <a:t>I giorni trascorsi tra le due date sono ottenibili tramite una semplice differenza (possiamo omettere il 24) in quanto i numeri sono decimali: </a:t>
            </a:r>
            <a:br>
              <a:rPr lang="it-IT" dirty="0" smtClean="0"/>
            </a:br>
            <a:r>
              <a:rPr lang="it-IT" dirty="0" smtClean="0"/>
              <a:t>    </a:t>
            </a:r>
            <a:br>
              <a:rPr lang="it-IT" dirty="0" smtClean="0"/>
            </a:br>
            <a:r>
              <a:rPr lang="it-IT" b="1" dirty="0" smtClean="0"/>
              <a:t>55570.39851 - 52349.47133  =  3220.92718   giorni</a:t>
            </a:r>
            <a:endParaRPr lang="it-IT" dirty="0"/>
          </a:p>
        </p:txBody>
      </p:sp>
      <p:sp>
        <p:nvSpPr>
          <p:cNvPr id="10" name="CasellaDiTesto 9"/>
          <p:cNvSpPr txBox="1"/>
          <p:nvPr/>
        </p:nvSpPr>
        <p:spPr>
          <a:xfrm>
            <a:off x="1331640" y="4509120"/>
            <a:ext cx="7560840" cy="1477328"/>
          </a:xfrm>
          <a:prstGeom prst="rect">
            <a:avLst/>
          </a:prstGeom>
          <a:solidFill>
            <a:schemeClr val="accent2">
              <a:lumMod val="20000"/>
              <a:lumOff val="80000"/>
            </a:schemeClr>
          </a:solidFill>
          <a:ln>
            <a:solidFill>
              <a:schemeClr val="tx1"/>
            </a:solidFill>
          </a:ln>
        </p:spPr>
        <p:txBody>
          <a:bodyPr wrap="square" rtlCol="0">
            <a:spAutoFit/>
          </a:bodyPr>
          <a:lstStyle/>
          <a:p>
            <a:r>
              <a:rPr lang="it-IT" dirty="0" smtClean="0"/>
              <a:t>La parte decimale fornisce ore, minuti e secondi:</a:t>
            </a:r>
            <a:br>
              <a:rPr lang="it-IT" dirty="0" smtClean="0"/>
            </a:br>
            <a:r>
              <a:rPr lang="it-IT" dirty="0" smtClean="0"/>
              <a:t/>
            </a:r>
            <a:br>
              <a:rPr lang="it-IT" dirty="0" smtClean="0"/>
            </a:br>
            <a:r>
              <a:rPr lang="it-IT" b="1" dirty="0" smtClean="0"/>
              <a:t>0.92718 x 24 ore  =         22.25232  ore</a:t>
            </a:r>
            <a:br>
              <a:rPr lang="it-IT" b="1" dirty="0" smtClean="0"/>
            </a:br>
            <a:r>
              <a:rPr lang="it-IT" b="1" dirty="0" smtClean="0"/>
              <a:t>0.25232 x 60 minuti  =   15.1392  minuti</a:t>
            </a:r>
            <a:br>
              <a:rPr lang="it-IT" b="1" dirty="0" smtClean="0"/>
            </a:br>
            <a:r>
              <a:rPr lang="it-IT" b="1" dirty="0" smtClean="0"/>
              <a:t>0.1392 x 60 secondi  =    08.35  secondi</a:t>
            </a:r>
            <a:endParaRPr lang="it-IT" dirty="0"/>
          </a:p>
        </p:txBody>
      </p:sp>
      <p:sp>
        <p:nvSpPr>
          <p:cNvPr id="11" name="CasellaDiTesto 10"/>
          <p:cNvSpPr txBox="1"/>
          <p:nvPr/>
        </p:nvSpPr>
        <p:spPr>
          <a:xfrm>
            <a:off x="1403648" y="6093296"/>
            <a:ext cx="7416824" cy="369332"/>
          </a:xfrm>
          <a:prstGeom prst="rect">
            <a:avLst/>
          </a:prstGeom>
          <a:solidFill>
            <a:srgbClr val="FFC000"/>
          </a:solidFill>
          <a:ln>
            <a:solidFill>
              <a:srgbClr val="FF0000"/>
            </a:solidFill>
          </a:ln>
        </p:spPr>
        <p:txBody>
          <a:bodyPr wrap="square" rtlCol="0">
            <a:spAutoFit/>
          </a:bodyPr>
          <a:lstStyle/>
          <a:p>
            <a:r>
              <a:rPr lang="it-IT" dirty="0" smtClean="0"/>
              <a:t>Tra le due date sono trascorsi  3220 giorni  22 ore  15 minuti  8  secondi</a:t>
            </a:r>
            <a:endParaRPr lang="it-IT" dirty="0"/>
          </a:p>
        </p:txBody>
      </p:sp>
    </p:spTree>
    <p:extLst>
      <p:ext uri="{BB962C8B-B14F-4D97-AF65-F5344CB8AC3E}">
        <p14:creationId xmlns:p14="http://schemas.microsoft.com/office/powerpoint/2010/main" val="14496719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298488"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475656" y="1270828"/>
            <a:ext cx="6079584" cy="461665"/>
          </a:xfrm>
          <a:prstGeom prst="rect">
            <a:avLst/>
          </a:prstGeom>
          <a:noFill/>
        </p:spPr>
        <p:txBody>
          <a:bodyPr wrap="square" rtlCol="0">
            <a:spAutoFit/>
          </a:bodyPr>
          <a:lstStyle/>
          <a:p>
            <a:pPr algn="ctr"/>
            <a:r>
              <a:rPr lang="it-IT" sz="2400" dirty="0" smtClean="0">
                <a:solidFill>
                  <a:srgbClr val="FF0000"/>
                </a:solidFill>
              </a:rPr>
              <a:t>Progetto 3: misurare la luce delle stelle</a:t>
            </a:r>
            <a:endParaRPr lang="it-IT" sz="2400" dirty="0">
              <a:solidFill>
                <a:srgbClr val="FF0000"/>
              </a:solidFill>
            </a:endParaRPr>
          </a:p>
        </p:txBody>
      </p:sp>
      <p:sp>
        <p:nvSpPr>
          <p:cNvPr id="8" name="CasellaDiTesto 7"/>
          <p:cNvSpPr txBox="1"/>
          <p:nvPr/>
        </p:nvSpPr>
        <p:spPr>
          <a:xfrm>
            <a:off x="4499992" y="1732493"/>
            <a:ext cx="184731" cy="369332"/>
          </a:xfrm>
          <a:prstGeom prst="rect">
            <a:avLst/>
          </a:prstGeom>
          <a:noFill/>
        </p:spPr>
        <p:txBody>
          <a:bodyPr wrap="none" rtlCol="0">
            <a:spAutoFit/>
          </a:bodyPr>
          <a:lstStyle/>
          <a:p>
            <a:endParaRPr lang="it-IT"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151" y="3284984"/>
            <a:ext cx="3573329" cy="23762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331640" y="1988840"/>
            <a:ext cx="6120680" cy="646331"/>
          </a:xfrm>
          <a:prstGeom prst="rect">
            <a:avLst/>
          </a:prstGeom>
          <a:noFill/>
        </p:spPr>
        <p:txBody>
          <a:bodyPr wrap="square" rtlCol="0">
            <a:spAutoFit/>
          </a:bodyPr>
          <a:lstStyle/>
          <a:p>
            <a:r>
              <a:rPr lang="it-IT" dirty="0" smtClean="0"/>
              <a:t>Si definisce </a:t>
            </a:r>
            <a:r>
              <a:rPr lang="it-IT" b="1" dirty="0" smtClean="0">
                <a:solidFill>
                  <a:schemeClr val="accent4">
                    <a:lumMod val="75000"/>
                  </a:schemeClr>
                </a:solidFill>
              </a:rPr>
              <a:t>Luminosità  L </a:t>
            </a:r>
            <a:r>
              <a:rPr lang="it-IT" dirty="0" smtClean="0"/>
              <a:t>di una stella l’energia totale E emessa al secondo in ogni direzione (si misura in watt)</a:t>
            </a:r>
            <a:endParaRPr lang="it-IT" dirty="0"/>
          </a:p>
        </p:txBody>
      </p:sp>
      <mc:AlternateContent xmlns:mc="http://schemas.openxmlformats.org/markup-compatibility/2006" xmlns:a14="http://schemas.microsoft.com/office/drawing/2010/main">
        <mc:Choice Requires="a14">
          <p:sp>
            <p:nvSpPr>
              <p:cNvPr id="6" name="CasellaDiTesto 5"/>
              <p:cNvSpPr txBox="1"/>
              <p:nvPr/>
            </p:nvSpPr>
            <p:spPr>
              <a:xfrm>
                <a:off x="1079609" y="3356992"/>
                <a:ext cx="4032449" cy="2999860"/>
              </a:xfrm>
              <a:prstGeom prst="rect">
                <a:avLst/>
              </a:prstGeom>
              <a:noFill/>
            </p:spPr>
            <p:txBody>
              <a:bodyPr wrap="square" rtlCol="0">
                <a:spAutoFit/>
              </a:bodyPr>
              <a:lstStyle/>
              <a:p>
                <a:r>
                  <a:rPr lang="it-IT" dirty="0" smtClean="0"/>
                  <a:t>L’energia totale, se misurata in un punto a distanza R  dalla sorgente , risulta diluita sulla superficie di una sfera di raggio R.</a:t>
                </a:r>
              </a:p>
              <a:p>
                <a:endParaRPr lang="it-IT" dirty="0"/>
              </a:p>
              <a:p>
                <a:r>
                  <a:rPr lang="it-IT" dirty="0" smtClean="0"/>
                  <a:t>Si chiama </a:t>
                </a:r>
                <a:r>
                  <a:rPr lang="it-IT" b="1" dirty="0" smtClean="0">
                    <a:solidFill>
                      <a:schemeClr val="accent4">
                        <a:lumMod val="75000"/>
                      </a:schemeClr>
                    </a:solidFill>
                  </a:rPr>
                  <a:t>intensità luminosa I </a:t>
                </a:r>
                <a:br>
                  <a:rPr lang="it-IT" b="1" dirty="0" smtClean="0">
                    <a:solidFill>
                      <a:schemeClr val="accent4">
                        <a:lumMod val="75000"/>
                      </a:schemeClr>
                    </a:solidFill>
                  </a:rPr>
                </a:br>
                <a:r>
                  <a:rPr lang="it-IT" dirty="0" smtClean="0"/>
                  <a:t>(</a:t>
                </a:r>
                <a:r>
                  <a:rPr lang="it-IT" dirty="0"/>
                  <a:t>o </a:t>
                </a:r>
                <a:r>
                  <a:rPr lang="it-IT" b="1" dirty="0">
                    <a:solidFill>
                      <a:schemeClr val="accent4">
                        <a:lumMod val="75000"/>
                      </a:schemeClr>
                    </a:solidFill>
                  </a:rPr>
                  <a:t>flusso luminoso</a:t>
                </a:r>
                <a:r>
                  <a:rPr lang="it-IT" dirty="0" smtClean="0"/>
                  <a:t>) la frazione di energia totale che arriva ogni secondo all’osservatore (telescopio, occhio, CCD) posto a distanza R dalla sorgente  </a:t>
                </a:r>
                <a14:m>
                  <m:oMath xmlns:m="http://schemas.openxmlformats.org/officeDocument/2006/math">
                    <m:d>
                      <m:dPr>
                        <m:ctrlPr>
                          <a:rPr lang="it-IT" i="1" smtClean="0">
                            <a:latin typeface="Cambria Math"/>
                          </a:rPr>
                        </m:ctrlPr>
                      </m:dPr>
                      <m:e>
                        <m:f>
                          <m:fPr>
                            <m:ctrlPr>
                              <a:rPr lang="it-IT" i="1" smtClean="0">
                                <a:latin typeface="Cambria Math"/>
                              </a:rPr>
                            </m:ctrlPr>
                          </m:fPr>
                          <m:num>
                            <m:r>
                              <a:rPr lang="it-IT" b="0" i="1" smtClean="0">
                                <a:latin typeface="Cambria Math"/>
                              </a:rPr>
                              <m:t>𝑤𝑎𝑡𝑡</m:t>
                            </m:r>
                          </m:num>
                          <m:den>
                            <m:sSup>
                              <m:sSupPr>
                                <m:ctrlPr>
                                  <a:rPr lang="it-IT" i="1" smtClean="0">
                                    <a:latin typeface="Cambria Math"/>
                                  </a:rPr>
                                </m:ctrlPr>
                              </m:sSupPr>
                              <m:e>
                                <m:r>
                                  <a:rPr lang="it-IT" b="0" i="1" smtClean="0">
                                    <a:latin typeface="Cambria Math"/>
                                  </a:rPr>
                                  <m:t>𝑚</m:t>
                                </m:r>
                              </m:e>
                              <m:sup>
                                <m:r>
                                  <a:rPr lang="it-IT" b="0" i="1" smtClean="0">
                                    <a:latin typeface="Cambria Math"/>
                                  </a:rPr>
                                  <m:t>2</m:t>
                                </m:r>
                              </m:sup>
                            </m:sSup>
                          </m:den>
                        </m:f>
                      </m:e>
                    </m:d>
                  </m:oMath>
                </a14:m>
                <a:r>
                  <a:rPr lang="it-IT" dirty="0" smtClean="0"/>
                  <a:t> su un metro quadro di superficie.</a:t>
                </a:r>
                <a:endParaRPr lang="it-IT" dirty="0"/>
              </a:p>
            </p:txBody>
          </p:sp>
        </mc:Choice>
        <mc:Fallback xmlns="">
          <p:sp>
            <p:nvSpPr>
              <p:cNvPr id="6" name="CasellaDiTesto 5"/>
              <p:cNvSpPr txBox="1">
                <a:spLocks noRot="1" noChangeAspect="1" noMove="1" noResize="1" noEditPoints="1" noAdjustHandles="1" noChangeArrowheads="1" noChangeShapeType="1" noTextEdit="1"/>
              </p:cNvSpPr>
              <p:nvPr/>
            </p:nvSpPr>
            <p:spPr>
              <a:xfrm>
                <a:off x="1079609" y="3356992"/>
                <a:ext cx="4032449" cy="2999860"/>
              </a:xfrm>
              <a:prstGeom prst="rect">
                <a:avLst/>
              </a:prstGeom>
              <a:blipFill rotWithShape="1">
                <a:blip r:embed="rId4"/>
                <a:stretch>
                  <a:fillRect l="-1208" t="-1016" r="-2719" b="-223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CasellaDiTesto 9"/>
              <p:cNvSpPr txBox="1"/>
              <p:nvPr/>
            </p:nvSpPr>
            <p:spPr>
              <a:xfrm>
                <a:off x="6116066" y="5935642"/>
                <a:ext cx="1176604" cy="610936"/>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a:rPr>
                        <m:t>𝐼</m:t>
                      </m:r>
                      <m:r>
                        <a:rPr lang="it-IT" b="0" i="1" smtClean="0">
                          <a:latin typeface="Cambria Math"/>
                        </a:rPr>
                        <m:t>=</m:t>
                      </m:r>
                      <m:f>
                        <m:fPr>
                          <m:ctrlPr>
                            <a:rPr lang="it-IT" b="0" i="1" smtClean="0">
                              <a:latin typeface="Cambria Math"/>
                            </a:rPr>
                          </m:ctrlPr>
                        </m:fPr>
                        <m:num>
                          <m:r>
                            <a:rPr lang="it-IT" b="0" i="1" smtClean="0">
                              <a:latin typeface="Cambria Math"/>
                            </a:rPr>
                            <m:t>𝐿</m:t>
                          </m:r>
                        </m:num>
                        <m:den>
                          <m:r>
                            <a:rPr lang="it-IT" b="0" i="1" smtClean="0">
                              <a:latin typeface="Cambria Math"/>
                            </a:rPr>
                            <m:t>4</m:t>
                          </m:r>
                          <m:r>
                            <a:rPr lang="it-IT" b="0" i="1" smtClean="0">
                              <a:latin typeface="Cambria Math"/>
                              <a:ea typeface="Cambria Math"/>
                            </a:rPr>
                            <m:t>𝜋</m:t>
                          </m:r>
                          <m:sSup>
                            <m:sSupPr>
                              <m:ctrlPr>
                                <a:rPr lang="it-IT" b="0" i="1" smtClean="0">
                                  <a:latin typeface="Cambria Math"/>
                                  <a:ea typeface="Cambria Math"/>
                                </a:rPr>
                              </m:ctrlPr>
                            </m:sSupPr>
                            <m:e>
                              <m:r>
                                <a:rPr lang="it-IT" b="0" i="1" smtClean="0">
                                  <a:latin typeface="Cambria Math"/>
                                  <a:ea typeface="Cambria Math"/>
                                </a:rPr>
                                <m:t>𝑅</m:t>
                              </m:r>
                            </m:e>
                            <m:sup>
                              <m:r>
                                <a:rPr lang="it-IT" b="0" i="1" smtClean="0">
                                  <a:latin typeface="Cambria Math"/>
                                  <a:ea typeface="Cambria Math"/>
                                </a:rPr>
                                <m:t>2</m:t>
                              </m:r>
                            </m:sup>
                          </m:sSup>
                        </m:den>
                      </m:f>
                    </m:oMath>
                  </m:oMathPara>
                </a14:m>
                <a:endParaRPr lang="it-IT" dirty="0"/>
              </a:p>
            </p:txBody>
          </p:sp>
        </mc:Choice>
        <mc:Fallback xmlns="">
          <p:sp>
            <p:nvSpPr>
              <p:cNvPr id="10" name="CasellaDiTesto 9"/>
              <p:cNvSpPr txBox="1">
                <a:spLocks noRot="1" noChangeAspect="1" noMove="1" noResize="1" noEditPoints="1" noAdjustHandles="1" noChangeArrowheads="1" noChangeShapeType="1" noTextEdit="1"/>
              </p:cNvSpPr>
              <p:nvPr/>
            </p:nvSpPr>
            <p:spPr>
              <a:xfrm>
                <a:off x="6116066" y="5935642"/>
                <a:ext cx="1176604" cy="610936"/>
              </a:xfrm>
              <a:prstGeom prst="rect">
                <a:avLst/>
              </a:prstGeom>
              <a:blipFill rotWithShape="1">
                <a:blip r:embed="rId5"/>
                <a:stretch>
                  <a:fillRect/>
                </a:stretch>
              </a:blipFill>
              <a:ln>
                <a:solidFill>
                  <a:srgbClr val="FF0000"/>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CasellaDiTesto 10"/>
              <p:cNvSpPr txBox="1"/>
              <p:nvPr/>
            </p:nvSpPr>
            <p:spPr>
              <a:xfrm>
                <a:off x="2639235" y="2635171"/>
                <a:ext cx="913199" cy="610873"/>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a:rPr>
                        <m:t>𝐿</m:t>
                      </m:r>
                      <m:r>
                        <a:rPr lang="it-IT" b="0" i="1" smtClean="0">
                          <a:latin typeface="Cambria Math"/>
                        </a:rPr>
                        <m:t>=</m:t>
                      </m:r>
                      <m:f>
                        <m:fPr>
                          <m:ctrlPr>
                            <a:rPr lang="it-IT" b="0" i="1" smtClean="0">
                              <a:latin typeface="Cambria Math"/>
                            </a:rPr>
                          </m:ctrlPr>
                        </m:fPr>
                        <m:num>
                          <m:r>
                            <a:rPr lang="it-IT" b="0" i="1" smtClean="0">
                              <a:latin typeface="Cambria Math"/>
                            </a:rPr>
                            <m:t>𝐸</m:t>
                          </m:r>
                        </m:num>
                        <m:den>
                          <m:r>
                            <a:rPr lang="it-IT" b="0" i="1" smtClean="0">
                              <a:latin typeface="Cambria Math"/>
                              <a:ea typeface="Cambria Math"/>
                            </a:rPr>
                            <m:t>∆</m:t>
                          </m:r>
                          <m:r>
                            <a:rPr lang="it-IT" b="0" i="1" smtClean="0">
                              <a:latin typeface="Cambria Math"/>
                              <a:ea typeface="Cambria Math"/>
                            </a:rPr>
                            <m:t>𝑡</m:t>
                          </m:r>
                        </m:den>
                      </m:f>
                    </m:oMath>
                  </m:oMathPara>
                </a14:m>
                <a:endParaRPr lang="it-IT" dirty="0"/>
              </a:p>
            </p:txBody>
          </p:sp>
        </mc:Choice>
        <mc:Fallback xmlns="">
          <p:sp>
            <p:nvSpPr>
              <p:cNvPr id="11" name="CasellaDiTesto 10"/>
              <p:cNvSpPr txBox="1">
                <a:spLocks noRot="1" noChangeAspect="1" noMove="1" noResize="1" noEditPoints="1" noAdjustHandles="1" noChangeArrowheads="1" noChangeShapeType="1" noTextEdit="1"/>
              </p:cNvSpPr>
              <p:nvPr/>
            </p:nvSpPr>
            <p:spPr>
              <a:xfrm>
                <a:off x="2639235" y="2635171"/>
                <a:ext cx="913199" cy="610873"/>
              </a:xfrm>
              <a:prstGeom prst="rect">
                <a:avLst/>
              </a:prstGeom>
              <a:blipFill rotWithShape="1">
                <a:blip r:embed="rId6"/>
                <a:stretch>
                  <a:fillRect/>
                </a:stretch>
              </a:blipFill>
              <a:ln>
                <a:solidFill>
                  <a:srgbClr val="FF0000"/>
                </a:solidFill>
              </a:ln>
            </p:spPr>
            <p:txBody>
              <a:bodyPr/>
              <a:lstStyle/>
              <a:p>
                <a:r>
                  <a:rPr lang="it-IT">
                    <a:noFill/>
                  </a:rPr>
                  <a:t> </a:t>
                </a:r>
              </a:p>
            </p:txBody>
          </p:sp>
        </mc:Fallback>
      </mc:AlternateContent>
      <p:pic>
        <p:nvPicPr>
          <p:cNvPr id="717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6005" y="1484784"/>
            <a:ext cx="1576475" cy="159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ccia a destra 11"/>
          <p:cNvSpPr/>
          <p:nvPr/>
        </p:nvSpPr>
        <p:spPr>
          <a:xfrm>
            <a:off x="4874884" y="6180531"/>
            <a:ext cx="978408" cy="121158"/>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12862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298488"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8" name="CasellaDiTesto 7"/>
          <p:cNvSpPr txBox="1"/>
          <p:nvPr/>
        </p:nvSpPr>
        <p:spPr>
          <a:xfrm>
            <a:off x="4499992" y="1732493"/>
            <a:ext cx="184731" cy="369332"/>
          </a:xfrm>
          <a:prstGeom prst="rect">
            <a:avLst/>
          </a:prstGeom>
          <a:noFill/>
        </p:spPr>
        <p:txBody>
          <a:bodyPr wrap="none" rtlCol="0">
            <a:spAutoFit/>
          </a:bodyPr>
          <a:lstStyle/>
          <a:p>
            <a:endParaRPr lang="it-IT" dirty="0"/>
          </a:p>
        </p:txBody>
      </p:sp>
      <p:sp>
        <p:nvSpPr>
          <p:cNvPr id="13" name="CasellaDiTesto 12"/>
          <p:cNvSpPr txBox="1"/>
          <p:nvPr/>
        </p:nvSpPr>
        <p:spPr>
          <a:xfrm>
            <a:off x="1475656" y="1383159"/>
            <a:ext cx="7344816" cy="461665"/>
          </a:xfrm>
          <a:prstGeom prst="rect">
            <a:avLst/>
          </a:prstGeom>
          <a:noFill/>
        </p:spPr>
        <p:txBody>
          <a:bodyPr wrap="square" rtlCol="0">
            <a:spAutoFit/>
          </a:bodyPr>
          <a:lstStyle/>
          <a:p>
            <a:pPr algn="ctr"/>
            <a:r>
              <a:rPr lang="it-IT" sz="2400" dirty="0">
                <a:solidFill>
                  <a:srgbClr val="FF0000"/>
                </a:solidFill>
              </a:rPr>
              <a:t>Progetto 3: misurare la luce delle stelle</a:t>
            </a:r>
          </a:p>
        </p:txBody>
      </p:sp>
      <p:sp>
        <p:nvSpPr>
          <p:cNvPr id="3" name="CasellaDiTesto 2"/>
          <p:cNvSpPr txBox="1"/>
          <p:nvPr/>
        </p:nvSpPr>
        <p:spPr>
          <a:xfrm>
            <a:off x="1547664" y="2060848"/>
            <a:ext cx="6984776" cy="4524315"/>
          </a:xfrm>
          <a:prstGeom prst="rect">
            <a:avLst/>
          </a:prstGeom>
          <a:solidFill>
            <a:schemeClr val="accent2">
              <a:lumMod val="20000"/>
              <a:lumOff val="80000"/>
            </a:schemeClr>
          </a:solidFill>
          <a:ln>
            <a:solidFill>
              <a:srgbClr val="FF0000"/>
            </a:solidFill>
          </a:ln>
        </p:spPr>
        <p:txBody>
          <a:bodyPr wrap="square" rtlCol="0">
            <a:spAutoFit/>
          </a:bodyPr>
          <a:lstStyle/>
          <a:p>
            <a:r>
              <a:rPr lang="it-IT" dirty="0" smtClean="0"/>
              <a:t>Ma in astronomia si usa una grandezza chiamata </a:t>
            </a:r>
            <a:r>
              <a:rPr lang="it-IT" dirty="0"/>
              <a:t> </a:t>
            </a:r>
            <a:r>
              <a:rPr lang="it-IT" b="1" i="1" dirty="0"/>
              <a:t>magnitudine</a:t>
            </a:r>
            <a:r>
              <a:rPr lang="it-IT" dirty="0"/>
              <a:t>. </a:t>
            </a:r>
            <a:r>
              <a:rPr lang="it-IT" dirty="0" smtClean="0"/>
              <a:t/>
            </a:r>
            <a:br>
              <a:rPr lang="it-IT" dirty="0" smtClean="0"/>
            </a:br>
            <a:r>
              <a:rPr lang="it-IT" dirty="0" smtClean="0"/>
              <a:t/>
            </a:r>
            <a:br>
              <a:rPr lang="it-IT" dirty="0" smtClean="0"/>
            </a:br>
            <a:r>
              <a:rPr lang="it-IT" dirty="0" smtClean="0"/>
              <a:t>Infatti, fino </a:t>
            </a:r>
            <a:r>
              <a:rPr lang="it-IT" dirty="0"/>
              <a:t>al II secolo avanti </a:t>
            </a:r>
            <a:r>
              <a:rPr lang="it-IT" dirty="0" smtClean="0"/>
              <a:t>Cristo, si pensava </a:t>
            </a:r>
            <a:r>
              <a:rPr lang="it-IT" dirty="0"/>
              <a:t>che le stelle fossero incastonate sulla superficie interna di un'enorme sfera, tutte alla stessa distanza. Quindi era logico pensare che le stelle più brillanti fossero anche quelle più grandi. L’astronomo greco </a:t>
            </a:r>
            <a:r>
              <a:rPr lang="it-IT" b="1" dirty="0"/>
              <a:t>Ipparco di Nicea</a:t>
            </a:r>
            <a:r>
              <a:rPr lang="it-IT" dirty="0"/>
              <a:t> catalogò un migliaio di stelle, sulle circa 6000 visibili ad occhio nudo, in base alla loro luminosità. Utilizzò una scala, detta </a:t>
            </a:r>
            <a:r>
              <a:rPr lang="it-IT" b="1" dirty="0"/>
              <a:t>scala delle magnitudini</a:t>
            </a:r>
            <a:r>
              <a:rPr lang="it-IT" dirty="0"/>
              <a:t> o delle </a:t>
            </a:r>
            <a:r>
              <a:rPr lang="it-IT" b="1" dirty="0"/>
              <a:t>grandezze</a:t>
            </a:r>
            <a:r>
              <a:rPr lang="it-IT" dirty="0" smtClean="0"/>
              <a:t>, (dal latino </a:t>
            </a:r>
            <a:r>
              <a:rPr lang="it-IT" i="1" dirty="0" smtClean="0"/>
              <a:t>magnitudo</a:t>
            </a:r>
            <a:r>
              <a:rPr lang="it-IT" dirty="0" smtClean="0"/>
              <a:t> = </a:t>
            </a:r>
            <a:r>
              <a:rPr lang="it-IT" i="1" dirty="0" smtClean="0"/>
              <a:t>grandezza</a:t>
            </a:r>
            <a:r>
              <a:rPr lang="it-IT" dirty="0" smtClean="0"/>
              <a:t>) </a:t>
            </a:r>
            <a:r>
              <a:rPr lang="it-IT" dirty="0"/>
              <a:t>dalla prima magnitudine fino alla sesta. </a:t>
            </a:r>
            <a:endParaRPr lang="it-IT" dirty="0" smtClean="0"/>
          </a:p>
          <a:p>
            <a:endParaRPr lang="it-IT" dirty="0"/>
          </a:p>
          <a:p>
            <a:r>
              <a:rPr lang="it-IT" dirty="0" smtClean="0"/>
              <a:t>Il </a:t>
            </a:r>
            <a:r>
              <a:rPr lang="it-IT" dirty="0"/>
              <a:t>criterio era quello di catalogare le stelle più brillanti come stelle di prima magnitudine, fino ad arrivare alla sesta magnitudine, la classe a cui appartengono stelle debolissime, visibili solo da un uomo dotato di ottima vista. </a:t>
            </a:r>
            <a:r>
              <a:rPr lang="it-IT" u="sng" dirty="0"/>
              <a:t>In questa classificazione più è alto il valore di magnitudine, minore è la luminosità della </a:t>
            </a:r>
            <a:r>
              <a:rPr lang="it-IT" u="sng" dirty="0" smtClean="0"/>
              <a:t>stella </a:t>
            </a:r>
            <a:r>
              <a:rPr lang="it-IT" dirty="0" smtClean="0"/>
              <a:t>(relazione inversa).</a:t>
            </a:r>
            <a:endParaRPr lang="it-IT" dirty="0"/>
          </a:p>
        </p:txBody>
      </p:sp>
    </p:spTree>
    <p:extLst>
      <p:ext uri="{BB962C8B-B14F-4D97-AF65-F5344CB8AC3E}">
        <p14:creationId xmlns:p14="http://schemas.microsoft.com/office/powerpoint/2010/main" val="29911209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298488"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8" name="CasellaDiTesto 7"/>
          <p:cNvSpPr txBox="1"/>
          <p:nvPr/>
        </p:nvSpPr>
        <p:spPr>
          <a:xfrm>
            <a:off x="4499992" y="1732493"/>
            <a:ext cx="184731" cy="369332"/>
          </a:xfrm>
          <a:prstGeom prst="rect">
            <a:avLst/>
          </a:prstGeom>
          <a:noFill/>
        </p:spPr>
        <p:txBody>
          <a:bodyPr wrap="none" rtlCol="0">
            <a:spAutoFit/>
          </a:bodyPr>
          <a:lstStyle/>
          <a:p>
            <a:endParaRPr lang="it-IT" dirty="0"/>
          </a:p>
        </p:txBody>
      </p:sp>
      <p:sp>
        <p:nvSpPr>
          <p:cNvPr id="13" name="CasellaDiTesto 12"/>
          <p:cNvSpPr txBox="1"/>
          <p:nvPr/>
        </p:nvSpPr>
        <p:spPr>
          <a:xfrm>
            <a:off x="1331640" y="1196752"/>
            <a:ext cx="7560840" cy="461665"/>
          </a:xfrm>
          <a:prstGeom prst="rect">
            <a:avLst/>
          </a:prstGeom>
          <a:noFill/>
        </p:spPr>
        <p:txBody>
          <a:bodyPr wrap="square" rtlCol="0">
            <a:spAutoFit/>
          </a:bodyPr>
          <a:lstStyle/>
          <a:p>
            <a:pPr algn="ctr"/>
            <a:r>
              <a:rPr lang="it-IT" sz="2400" dirty="0">
                <a:solidFill>
                  <a:srgbClr val="FF0000"/>
                </a:solidFill>
              </a:rPr>
              <a:t>Progetto 3: misurare la luce delle stelle</a:t>
            </a:r>
          </a:p>
        </p:txBody>
      </p:sp>
      <p:sp>
        <p:nvSpPr>
          <p:cNvPr id="4" name="Rettangolo 3"/>
          <p:cNvSpPr/>
          <p:nvPr/>
        </p:nvSpPr>
        <p:spPr>
          <a:xfrm>
            <a:off x="1475656" y="1674674"/>
            <a:ext cx="7128792" cy="1400383"/>
          </a:xfrm>
          <a:prstGeom prst="rect">
            <a:avLst/>
          </a:prstGeom>
          <a:solidFill>
            <a:schemeClr val="bg2">
              <a:lumMod val="20000"/>
              <a:lumOff val="80000"/>
            </a:schemeClr>
          </a:solidFill>
          <a:ln>
            <a:solidFill>
              <a:schemeClr val="tx1"/>
            </a:solidFill>
          </a:ln>
        </p:spPr>
        <p:txBody>
          <a:bodyPr wrap="square">
            <a:spAutoFit/>
          </a:bodyPr>
          <a:lstStyle/>
          <a:p>
            <a:r>
              <a:rPr lang="it-IT" sz="1700" u="sng" dirty="0" smtClean="0"/>
              <a:t>L’intensità luminosa I </a:t>
            </a:r>
            <a:r>
              <a:rPr lang="it-IT" sz="1700" dirty="0" smtClean="0"/>
              <a:t>che ci proviene da una stella è la quantità di </a:t>
            </a:r>
            <a:r>
              <a:rPr lang="it-IT" sz="1700" u="sng" dirty="0" smtClean="0"/>
              <a:t>energia al secondo che viene raccolta dall’osservatore su un metro quadro di superficie</a:t>
            </a:r>
            <a:r>
              <a:rPr lang="it-IT" sz="1700" dirty="0" smtClean="0"/>
              <a:t>.</a:t>
            </a:r>
          </a:p>
          <a:p>
            <a:endParaRPr lang="it-IT" sz="1700" dirty="0"/>
          </a:p>
          <a:p>
            <a:r>
              <a:rPr lang="it-IT" sz="1700" dirty="0" smtClean="0"/>
              <a:t>La magnitudine strumentale di una stella è legata all’intensità luminosa I secondo questa relazione logaritmica, così definita:</a:t>
            </a:r>
          </a:p>
        </p:txBody>
      </p:sp>
      <mc:AlternateContent xmlns:mc="http://schemas.openxmlformats.org/markup-compatibility/2006" xmlns:a14="http://schemas.microsoft.com/office/drawing/2010/main">
        <mc:Choice Requires="a14">
          <p:sp>
            <p:nvSpPr>
              <p:cNvPr id="9" name="CasellaDiTesto 8"/>
              <p:cNvSpPr txBox="1"/>
              <p:nvPr/>
            </p:nvSpPr>
            <p:spPr>
              <a:xfrm>
                <a:off x="3419872" y="3284984"/>
                <a:ext cx="3134128" cy="36933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a:rPr>
                          </m:ctrlPr>
                        </m:sSubPr>
                        <m:e>
                          <m:r>
                            <a:rPr lang="it-IT" b="0" i="1" smtClean="0">
                              <a:latin typeface="Cambria Math"/>
                            </a:rPr>
                            <m:t>𝑚</m:t>
                          </m:r>
                        </m:e>
                        <m:sub>
                          <m:r>
                            <a:rPr lang="it-IT" b="0" i="1" smtClean="0">
                              <a:latin typeface="Cambria Math"/>
                            </a:rPr>
                            <m:t>𝑠𝑡𝑟𝑢𝑚𝑒𝑛𝑡𝑎𝑙𝑒</m:t>
                          </m:r>
                        </m:sub>
                      </m:sSub>
                      <m:r>
                        <a:rPr lang="it-IT" b="0" i="1" smtClean="0">
                          <a:latin typeface="Cambria Math"/>
                        </a:rPr>
                        <m:t>=−2,5∗</m:t>
                      </m:r>
                      <m:func>
                        <m:funcPr>
                          <m:ctrlPr>
                            <a:rPr lang="it-IT" b="0" i="1" smtClean="0">
                              <a:latin typeface="Cambria Math"/>
                            </a:rPr>
                          </m:ctrlPr>
                        </m:funcPr>
                        <m:fName>
                          <m:sSub>
                            <m:sSubPr>
                              <m:ctrlPr>
                                <a:rPr lang="it-IT" b="0" i="1" smtClean="0">
                                  <a:latin typeface="Cambria Math"/>
                                </a:rPr>
                              </m:ctrlPr>
                            </m:sSubPr>
                            <m:e>
                              <m:r>
                                <m:rPr>
                                  <m:sty m:val="p"/>
                                </m:rPr>
                                <a:rPr lang="it-IT" b="0" i="0" smtClean="0">
                                  <a:latin typeface="Cambria Math"/>
                                </a:rPr>
                                <m:t>log</m:t>
                              </m:r>
                            </m:e>
                            <m:sub>
                              <m:r>
                                <a:rPr lang="it-IT" b="0" i="1" smtClean="0">
                                  <a:latin typeface="Cambria Math"/>
                                </a:rPr>
                                <m:t>10</m:t>
                              </m:r>
                            </m:sub>
                          </m:sSub>
                        </m:fName>
                        <m:e>
                          <m:r>
                            <a:rPr lang="it-IT" b="0" i="1" smtClean="0">
                              <a:latin typeface="Cambria Math"/>
                            </a:rPr>
                            <m:t>𝐼</m:t>
                          </m:r>
                        </m:e>
                      </m:func>
                    </m:oMath>
                  </m:oMathPara>
                </a14:m>
                <a:endParaRPr lang="it-IT" dirty="0"/>
              </a:p>
            </p:txBody>
          </p:sp>
        </mc:Choice>
        <mc:Fallback xmlns="">
          <p:sp>
            <p:nvSpPr>
              <p:cNvPr id="9" name="CasellaDiTesto 8"/>
              <p:cNvSpPr txBox="1">
                <a:spLocks noRot="1" noChangeAspect="1" noMove="1" noResize="1" noEditPoints="1" noAdjustHandles="1" noChangeArrowheads="1" noChangeShapeType="1" noTextEdit="1"/>
              </p:cNvSpPr>
              <p:nvPr/>
            </p:nvSpPr>
            <p:spPr>
              <a:xfrm>
                <a:off x="3419872" y="3284984"/>
                <a:ext cx="3134128" cy="369332"/>
              </a:xfrm>
              <a:prstGeom prst="rect">
                <a:avLst/>
              </a:prstGeom>
              <a:blipFill rotWithShape="1">
                <a:blip r:embed="rId3"/>
                <a:stretch>
                  <a:fillRect b="-12903"/>
                </a:stretch>
              </a:blipFill>
              <a:ln>
                <a:solidFill>
                  <a:srgbClr val="FF0000"/>
                </a:solidFill>
              </a:ln>
            </p:spPr>
            <p:txBody>
              <a:bodyPr/>
              <a:lstStyle/>
              <a:p>
                <a:r>
                  <a:rPr lang="it-IT">
                    <a:noFill/>
                  </a:rPr>
                  <a:t> </a:t>
                </a:r>
              </a:p>
            </p:txBody>
          </p:sp>
        </mc:Fallback>
      </mc:AlternateContent>
      <p:sp>
        <p:nvSpPr>
          <p:cNvPr id="3" name="CasellaDiTesto 2"/>
          <p:cNvSpPr txBox="1"/>
          <p:nvPr/>
        </p:nvSpPr>
        <p:spPr>
          <a:xfrm>
            <a:off x="1494548" y="3888918"/>
            <a:ext cx="7128792" cy="2708434"/>
          </a:xfrm>
          <a:prstGeom prst="rect">
            <a:avLst/>
          </a:prstGeom>
          <a:solidFill>
            <a:schemeClr val="accent2">
              <a:lumMod val="20000"/>
              <a:lumOff val="80000"/>
            </a:schemeClr>
          </a:solidFill>
          <a:ln>
            <a:solidFill>
              <a:schemeClr val="tx1"/>
            </a:solidFill>
          </a:ln>
        </p:spPr>
        <p:txBody>
          <a:bodyPr wrap="square" rtlCol="0">
            <a:spAutoFit/>
          </a:bodyPr>
          <a:lstStyle/>
          <a:p>
            <a:r>
              <a:rPr lang="it-IT" sz="1700" dirty="0" smtClean="0"/>
              <a:t>Il logaritmo risponde alla necessità di far corrispondere la scala delle magnitudini a quanto «visto» dall’occhio umano,  che lavora dal punto di vista «fisiologico» in modalità logaritmica.</a:t>
            </a:r>
          </a:p>
          <a:p>
            <a:endParaRPr lang="it-IT" sz="1700" dirty="0" smtClean="0"/>
          </a:p>
          <a:p>
            <a:r>
              <a:rPr lang="it-IT" sz="1700" dirty="0" smtClean="0"/>
              <a:t>Il segno negativo ha giustificazioni storiche, nel senso che si è cercato di collegare la scala moderna a quella di </a:t>
            </a:r>
            <a:r>
              <a:rPr lang="it-IT" sz="1700" b="1" dirty="0" smtClean="0"/>
              <a:t>Ipparco</a:t>
            </a:r>
            <a:r>
              <a:rPr lang="it-IT" sz="1700" dirty="0" smtClean="0"/>
              <a:t> che assegnava i valori più alti di magnitudine agli oggetti più deboli (relazione logaritmica inversa). </a:t>
            </a:r>
          </a:p>
          <a:p>
            <a:endParaRPr lang="it-IT" sz="1700" dirty="0" smtClean="0"/>
          </a:p>
          <a:p>
            <a:r>
              <a:rPr lang="it-IT" sz="1700" dirty="0" smtClean="0">
                <a:solidFill>
                  <a:srgbClr val="FF0000"/>
                </a:solidFill>
              </a:rPr>
              <a:t>La magnitudine strumentale così definita dipende però dal telescopio, dalla CCD e dal tempo di posa. Serve una definizione più oggettiva…</a:t>
            </a:r>
            <a:endParaRPr lang="it-IT" sz="1700" dirty="0">
              <a:solidFill>
                <a:srgbClr val="FF0000"/>
              </a:solidFill>
            </a:endParaRPr>
          </a:p>
        </p:txBody>
      </p:sp>
    </p:spTree>
    <p:extLst>
      <p:ext uri="{BB962C8B-B14F-4D97-AF65-F5344CB8AC3E}">
        <p14:creationId xmlns:p14="http://schemas.microsoft.com/office/powerpoint/2010/main" val="487530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298488"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8" name="CasellaDiTesto 7"/>
          <p:cNvSpPr txBox="1"/>
          <p:nvPr/>
        </p:nvSpPr>
        <p:spPr>
          <a:xfrm>
            <a:off x="4499992" y="1732493"/>
            <a:ext cx="184731" cy="369332"/>
          </a:xfrm>
          <a:prstGeom prst="rect">
            <a:avLst/>
          </a:prstGeom>
          <a:noFill/>
        </p:spPr>
        <p:txBody>
          <a:bodyPr wrap="none" rtlCol="0">
            <a:spAutoFit/>
          </a:bodyPr>
          <a:lstStyle/>
          <a:p>
            <a:endParaRPr lang="it-IT" dirty="0"/>
          </a:p>
        </p:txBody>
      </p:sp>
      <p:sp>
        <p:nvSpPr>
          <p:cNvPr id="13" name="CasellaDiTesto 12"/>
          <p:cNvSpPr txBox="1"/>
          <p:nvPr/>
        </p:nvSpPr>
        <p:spPr>
          <a:xfrm>
            <a:off x="1331640" y="1196752"/>
            <a:ext cx="7560840" cy="461665"/>
          </a:xfrm>
          <a:prstGeom prst="rect">
            <a:avLst/>
          </a:prstGeom>
          <a:noFill/>
        </p:spPr>
        <p:txBody>
          <a:bodyPr wrap="square" rtlCol="0">
            <a:spAutoFit/>
          </a:bodyPr>
          <a:lstStyle/>
          <a:p>
            <a:pPr algn="ctr"/>
            <a:r>
              <a:rPr lang="it-IT" sz="2400" dirty="0">
                <a:solidFill>
                  <a:srgbClr val="FF0000"/>
                </a:solidFill>
              </a:rPr>
              <a:t>Progetto 3: misurare la luce delle stelle</a:t>
            </a:r>
          </a:p>
        </p:txBody>
      </p:sp>
      <mc:AlternateContent xmlns:mc="http://schemas.openxmlformats.org/markup-compatibility/2006" xmlns:a14="http://schemas.microsoft.com/office/drawing/2010/main">
        <mc:Choice Requires="a14">
          <p:sp>
            <p:nvSpPr>
              <p:cNvPr id="4" name="Rettangolo 3"/>
              <p:cNvSpPr/>
              <p:nvPr/>
            </p:nvSpPr>
            <p:spPr>
              <a:xfrm>
                <a:off x="1475656" y="1700808"/>
                <a:ext cx="7128792" cy="3294813"/>
              </a:xfrm>
              <a:prstGeom prst="rect">
                <a:avLst/>
              </a:prstGeom>
              <a:solidFill>
                <a:schemeClr val="bg2">
                  <a:lumMod val="20000"/>
                  <a:lumOff val="80000"/>
                </a:schemeClr>
              </a:solidFill>
              <a:ln>
                <a:solidFill>
                  <a:schemeClr val="tx1"/>
                </a:solidFill>
              </a:ln>
            </p:spPr>
            <p:txBody>
              <a:bodyPr wrap="square">
                <a:spAutoFit/>
              </a:bodyPr>
              <a:lstStyle/>
              <a:p>
                <a:r>
                  <a:rPr lang="it-IT" sz="1700" dirty="0" smtClean="0"/>
                  <a:t>Nel 1856, </a:t>
                </a:r>
                <a:r>
                  <a:rPr lang="it-IT" sz="1700" dirty="0"/>
                  <a:t> </a:t>
                </a:r>
                <a:r>
                  <a:rPr lang="it-IT" sz="1700" dirty="0" err="1" smtClean="0"/>
                  <a:t>Pogson</a:t>
                </a:r>
                <a:r>
                  <a:rPr lang="it-IT" sz="1700" dirty="0"/>
                  <a:t> </a:t>
                </a:r>
                <a:r>
                  <a:rPr lang="it-IT" sz="1700" dirty="0" smtClean="0"/>
                  <a:t>si accorse che una </a:t>
                </a:r>
                <a:r>
                  <a:rPr lang="it-IT" sz="1700" dirty="0"/>
                  <a:t>stella di prima magnitudine </a:t>
                </a:r>
                <a:r>
                  <a:rPr lang="it-IT" sz="1700" dirty="0" smtClean="0"/>
                  <a:t>risultava essere circa 100 </a:t>
                </a:r>
                <a:r>
                  <a:rPr lang="it-IT" sz="1700" dirty="0"/>
                  <a:t>volte più luminosa di una stella di sesta magnitudine</a:t>
                </a:r>
                <a:r>
                  <a:rPr lang="it-IT" sz="1700" dirty="0" smtClean="0"/>
                  <a:t>.</a:t>
                </a:r>
                <a:br>
                  <a:rPr lang="it-IT" sz="1700" dirty="0" smtClean="0"/>
                </a:br>
                <a:endParaRPr lang="it-IT" sz="1700" dirty="0"/>
              </a:p>
              <a:p>
                <a:r>
                  <a:rPr lang="it-IT" sz="1700" dirty="0" smtClean="0"/>
                  <a:t>Perciò</a:t>
                </a:r>
                <a:r>
                  <a:rPr lang="it-IT" sz="1700" dirty="0"/>
                  <a:t>, una stella di prima magnitudine si trova a essere </a:t>
                </a:r>
                <a:r>
                  <a:rPr lang="it-IT" sz="1700" dirty="0" smtClean="0"/>
                  <a:t>circa 2,5 </a:t>
                </a:r>
                <a:r>
                  <a:rPr lang="it-IT" sz="1700" dirty="0"/>
                  <a:t>volte più luminosa di una stella di seconda</a:t>
                </a:r>
                <a:r>
                  <a:rPr lang="it-IT" sz="1700" dirty="0" smtClean="0"/>
                  <a:t>, che a sua volta è 2,5 volte più luminosa di una di terza e così via… Ogni 5 magnitudini c’è una variazione di luminosità pari a 100.   Infatti:    </a:t>
                </a:r>
                <a14:m>
                  <m:oMath xmlns:m="http://schemas.openxmlformats.org/officeDocument/2006/math">
                    <m:sSup>
                      <m:sSupPr>
                        <m:ctrlPr>
                          <a:rPr lang="it-IT" sz="1700" b="1" i="1" smtClean="0">
                            <a:latin typeface="Cambria Math"/>
                          </a:rPr>
                        </m:ctrlPr>
                      </m:sSupPr>
                      <m:e>
                        <m:r>
                          <a:rPr lang="it-IT" sz="1700" b="1" i="1" smtClean="0">
                            <a:latin typeface="Cambria Math"/>
                          </a:rPr>
                          <m:t>𝟐</m:t>
                        </m:r>
                        <m:r>
                          <a:rPr lang="it-IT" sz="1700" b="1" i="1" smtClean="0">
                            <a:latin typeface="Cambria Math"/>
                          </a:rPr>
                          <m:t>,</m:t>
                        </m:r>
                        <m:r>
                          <a:rPr lang="it-IT" sz="1700" b="1" i="1" smtClean="0">
                            <a:latin typeface="Cambria Math"/>
                          </a:rPr>
                          <m:t>𝟓</m:t>
                        </m:r>
                      </m:e>
                      <m:sup>
                        <m:r>
                          <a:rPr lang="it-IT" sz="1700" b="1" i="1" smtClean="0">
                            <a:latin typeface="Cambria Math"/>
                          </a:rPr>
                          <m:t>𝟓</m:t>
                        </m:r>
                      </m:sup>
                    </m:sSup>
                    <m:r>
                      <a:rPr lang="it-IT" sz="1700" b="1" i="1" smtClean="0">
                        <a:latin typeface="Cambria Math"/>
                        <a:ea typeface="Cambria Math"/>
                      </a:rPr>
                      <m:t>≅</m:t>
                    </m:r>
                    <m:r>
                      <a:rPr lang="it-IT" sz="1700" b="1" i="1" smtClean="0">
                        <a:latin typeface="Cambria Math"/>
                        <a:ea typeface="Cambria Math"/>
                      </a:rPr>
                      <m:t>𝟏𝟎𝟎</m:t>
                    </m:r>
                    <m:r>
                      <a:rPr lang="it-IT" sz="1700" b="0" i="1" smtClean="0">
                        <a:latin typeface="Cambria Math"/>
                        <a:ea typeface="Cambria Math"/>
                      </a:rPr>
                      <m:t>. </m:t>
                    </m:r>
                  </m:oMath>
                </a14:m>
                <a:endParaRPr lang="it-IT" sz="1700" dirty="0" smtClean="0"/>
              </a:p>
              <a:p>
                <a:endParaRPr lang="it-IT" sz="1700" dirty="0" smtClean="0"/>
              </a:p>
              <a:p>
                <a:r>
                  <a:rPr lang="it-IT" sz="1700" dirty="0" smtClean="0"/>
                  <a:t>Tutto ciò si può esprime matematicamente dando la seguente definizione di magnitudine (detta RELAZIONE DI POGSON), dove I rappresenta l’intensità luminosa delle 2 stelle considerate (energia misurata dall’osservatore al secondo su metro quadro):</a:t>
                </a:r>
                <a:endParaRPr lang="it-IT" sz="1700" dirty="0"/>
              </a:p>
            </p:txBody>
          </p:sp>
        </mc:Choice>
        <mc:Fallback xmlns="">
          <p:sp>
            <p:nvSpPr>
              <p:cNvPr id="4" name="Rettangolo 3"/>
              <p:cNvSpPr>
                <a:spLocks noRot="1" noChangeAspect="1" noMove="1" noResize="1" noEditPoints="1" noAdjustHandles="1" noChangeArrowheads="1" noChangeShapeType="1" noTextEdit="1"/>
              </p:cNvSpPr>
              <p:nvPr/>
            </p:nvSpPr>
            <p:spPr>
              <a:xfrm>
                <a:off x="1475656" y="1700808"/>
                <a:ext cx="7128792" cy="3294813"/>
              </a:xfrm>
              <a:prstGeom prst="rect">
                <a:avLst/>
              </a:prstGeom>
              <a:blipFill rotWithShape="1">
                <a:blip r:embed="rId3"/>
                <a:stretch>
                  <a:fillRect l="-427" t="-369" r="-1281"/>
                </a:stretch>
              </a:blipFill>
              <a:ln>
                <a:solidFill>
                  <a:schemeClr val="tx1"/>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CasellaDiTesto 4"/>
              <p:cNvSpPr txBox="1"/>
              <p:nvPr/>
            </p:nvSpPr>
            <p:spPr>
              <a:xfrm>
                <a:off x="3705071" y="5077051"/>
                <a:ext cx="2669962" cy="656205"/>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a:rPr>
                          </m:ctrlPr>
                        </m:sSubPr>
                        <m:e>
                          <m:r>
                            <a:rPr lang="it-IT" b="0" i="1" smtClean="0">
                              <a:latin typeface="Cambria Math"/>
                            </a:rPr>
                            <m:t>𝑚</m:t>
                          </m:r>
                        </m:e>
                        <m:sub>
                          <m:r>
                            <a:rPr lang="it-IT" b="0" i="1" smtClean="0">
                              <a:latin typeface="Cambria Math"/>
                            </a:rPr>
                            <m:t>1</m:t>
                          </m:r>
                        </m:sub>
                      </m:sSub>
                      <m:r>
                        <a:rPr lang="it-IT" b="0" i="1" smtClean="0">
                          <a:latin typeface="Cambria Math"/>
                        </a:rPr>
                        <m:t>=</m:t>
                      </m:r>
                      <m:sSub>
                        <m:sSubPr>
                          <m:ctrlPr>
                            <a:rPr lang="it-IT" b="0" i="1" smtClean="0">
                              <a:latin typeface="Cambria Math"/>
                            </a:rPr>
                          </m:ctrlPr>
                        </m:sSubPr>
                        <m:e>
                          <m:r>
                            <a:rPr lang="it-IT" b="0" i="1" smtClean="0">
                              <a:latin typeface="Cambria Math"/>
                            </a:rPr>
                            <m:t>𝑚</m:t>
                          </m:r>
                        </m:e>
                        <m:sub>
                          <m:r>
                            <a:rPr lang="it-IT" b="0" i="1" smtClean="0">
                              <a:latin typeface="Cambria Math"/>
                            </a:rPr>
                            <m:t>2</m:t>
                          </m:r>
                        </m:sub>
                      </m:sSub>
                      <m:r>
                        <a:rPr lang="it-IT" b="0" i="1" smtClean="0">
                          <a:latin typeface="Cambria Math"/>
                        </a:rPr>
                        <m:t>−2,5∗</m:t>
                      </m:r>
                      <m:func>
                        <m:funcPr>
                          <m:ctrlPr>
                            <a:rPr lang="it-IT" b="0" i="1" smtClean="0">
                              <a:latin typeface="Cambria Math"/>
                            </a:rPr>
                          </m:ctrlPr>
                        </m:funcPr>
                        <m:fName>
                          <m:sSub>
                            <m:sSubPr>
                              <m:ctrlPr>
                                <a:rPr lang="it-IT" b="0" i="1" smtClean="0">
                                  <a:latin typeface="Cambria Math"/>
                                </a:rPr>
                              </m:ctrlPr>
                            </m:sSubPr>
                            <m:e>
                              <m:r>
                                <m:rPr>
                                  <m:sty m:val="p"/>
                                </m:rPr>
                                <a:rPr lang="it-IT" b="0" i="0" smtClean="0">
                                  <a:latin typeface="Cambria Math"/>
                                </a:rPr>
                                <m:t>log</m:t>
                              </m:r>
                            </m:e>
                            <m:sub>
                              <m:r>
                                <a:rPr lang="it-IT" b="0" i="1" smtClean="0">
                                  <a:latin typeface="Cambria Math"/>
                                </a:rPr>
                                <m:t>10</m:t>
                              </m:r>
                            </m:sub>
                          </m:sSub>
                        </m:fName>
                        <m:e>
                          <m:f>
                            <m:fPr>
                              <m:ctrlPr>
                                <a:rPr lang="it-IT" b="0" i="1" smtClean="0">
                                  <a:latin typeface="Cambria Math"/>
                                </a:rPr>
                              </m:ctrlPr>
                            </m:fPr>
                            <m:num>
                              <m:sSub>
                                <m:sSubPr>
                                  <m:ctrlPr>
                                    <a:rPr lang="it-IT" b="0" i="1" smtClean="0">
                                      <a:latin typeface="Cambria Math"/>
                                    </a:rPr>
                                  </m:ctrlPr>
                                </m:sSubPr>
                                <m:e>
                                  <m:r>
                                    <a:rPr lang="it-IT" b="0" i="1" smtClean="0">
                                      <a:latin typeface="Cambria Math"/>
                                    </a:rPr>
                                    <m:t>𝐼</m:t>
                                  </m:r>
                                </m:e>
                                <m:sub>
                                  <m:r>
                                    <a:rPr lang="it-IT" b="0" i="1" smtClean="0">
                                      <a:latin typeface="Cambria Math"/>
                                    </a:rPr>
                                    <m:t>1</m:t>
                                  </m:r>
                                </m:sub>
                              </m:sSub>
                            </m:num>
                            <m:den>
                              <m:sSub>
                                <m:sSubPr>
                                  <m:ctrlPr>
                                    <a:rPr lang="it-IT" b="0" i="1" smtClean="0">
                                      <a:latin typeface="Cambria Math"/>
                                    </a:rPr>
                                  </m:ctrlPr>
                                </m:sSubPr>
                                <m:e>
                                  <m:r>
                                    <a:rPr lang="it-IT" b="0" i="1" smtClean="0">
                                      <a:latin typeface="Cambria Math"/>
                                    </a:rPr>
                                    <m:t>𝐼</m:t>
                                  </m:r>
                                </m:e>
                                <m:sub>
                                  <m:r>
                                    <a:rPr lang="it-IT" b="0" i="1" smtClean="0">
                                      <a:latin typeface="Cambria Math"/>
                                    </a:rPr>
                                    <m:t>2</m:t>
                                  </m:r>
                                </m:sub>
                              </m:sSub>
                            </m:den>
                          </m:f>
                        </m:e>
                      </m:func>
                    </m:oMath>
                  </m:oMathPara>
                </a14:m>
                <a:endParaRPr lang="it-IT" dirty="0"/>
              </a:p>
            </p:txBody>
          </p:sp>
        </mc:Choice>
        <mc:Fallback xmlns="">
          <p:sp>
            <p:nvSpPr>
              <p:cNvPr id="5" name="CasellaDiTesto 4"/>
              <p:cNvSpPr txBox="1">
                <a:spLocks noRot="1" noChangeAspect="1" noMove="1" noResize="1" noEditPoints="1" noAdjustHandles="1" noChangeArrowheads="1" noChangeShapeType="1" noTextEdit="1"/>
              </p:cNvSpPr>
              <p:nvPr/>
            </p:nvSpPr>
            <p:spPr>
              <a:xfrm>
                <a:off x="3705071" y="5077051"/>
                <a:ext cx="2669962" cy="656205"/>
              </a:xfrm>
              <a:prstGeom prst="rect">
                <a:avLst/>
              </a:prstGeom>
              <a:blipFill rotWithShape="1">
                <a:blip r:embed="rId4"/>
                <a:stretch>
                  <a:fillRect/>
                </a:stretch>
              </a:blipFill>
              <a:ln>
                <a:solidFill>
                  <a:srgbClr val="FF0000"/>
                </a:solidFill>
              </a:ln>
            </p:spPr>
            <p:txBody>
              <a:bodyPr/>
              <a:lstStyle/>
              <a:p>
                <a:r>
                  <a:rPr lang="it-IT">
                    <a:noFill/>
                  </a:rPr>
                  <a:t> </a:t>
                </a:r>
              </a:p>
            </p:txBody>
          </p:sp>
        </mc:Fallback>
      </mc:AlternateContent>
      <p:sp>
        <p:nvSpPr>
          <p:cNvPr id="6" name="CasellaDiTesto 5"/>
          <p:cNvSpPr txBox="1"/>
          <p:nvPr/>
        </p:nvSpPr>
        <p:spPr>
          <a:xfrm>
            <a:off x="1619672" y="5805264"/>
            <a:ext cx="6984776" cy="877163"/>
          </a:xfrm>
          <a:prstGeom prst="rect">
            <a:avLst/>
          </a:prstGeom>
          <a:solidFill>
            <a:schemeClr val="bg2">
              <a:lumMod val="20000"/>
              <a:lumOff val="80000"/>
            </a:schemeClr>
          </a:solidFill>
          <a:ln>
            <a:solidFill>
              <a:schemeClr val="tx1"/>
            </a:solidFill>
          </a:ln>
        </p:spPr>
        <p:txBody>
          <a:bodyPr wrap="square" rtlCol="0">
            <a:spAutoFit/>
          </a:bodyPr>
          <a:lstStyle/>
          <a:p>
            <a:r>
              <a:rPr lang="it-IT" sz="1700" dirty="0" smtClean="0"/>
              <a:t>In questo modo, due stelle di luminosità relativa pari a 100 sono separate da 5 magnitudini, in accordo con la scala antica di Ipparco.  Inoltre</a:t>
            </a:r>
            <a:r>
              <a:rPr lang="it-IT" sz="1700" dirty="0" smtClean="0">
                <a:solidFill>
                  <a:srgbClr val="FF0000"/>
                </a:solidFill>
              </a:rPr>
              <a:t>,  la differenza di magnitudini  è ora una quantità oggettiva,  anche se ancora solo visuale</a:t>
            </a:r>
            <a:r>
              <a:rPr lang="it-IT" sz="1700" dirty="0" smtClean="0"/>
              <a:t>.</a:t>
            </a:r>
            <a:endParaRPr lang="it-IT" sz="1700" dirty="0"/>
          </a:p>
        </p:txBody>
      </p:sp>
    </p:spTree>
    <p:extLst>
      <p:ext uri="{BB962C8B-B14F-4D97-AF65-F5344CB8AC3E}">
        <p14:creationId xmlns:p14="http://schemas.microsoft.com/office/powerpoint/2010/main" val="4387765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3" name="Rectangle 2"/>
          <p:cNvSpPr>
            <a:spLocks noGrp="1"/>
          </p:cNvSpPr>
          <p:nvPr>
            <p:ph type="subTitle" idx="1"/>
          </p:nvPr>
        </p:nvSpPr>
        <p:spPr>
          <a:xfrm>
            <a:off x="1115616" y="1992323"/>
            <a:ext cx="4176464" cy="4605029"/>
          </a:xfrm>
          <a:solidFill>
            <a:schemeClr val="accent3">
              <a:lumMod val="40000"/>
              <a:lumOff val="60000"/>
              <a:alpha val="52000"/>
            </a:schemeClr>
          </a:solidFill>
          <a:ln>
            <a:solidFill>
              <a:schemeClr val="accent6">
                <a:lumMod val="75000"/>
              </a:schemeClr>
            </a:solidFill>
          </a:ln>
        </p:spPr>
        <p:txBody>
          <a:bodyPr>
            <a:normAutofit fontScale="70000" lnSpcReduction="20000"/>
          </a:bodyPr>
          <a:lstStyle/>
          <a:p>
            <a:pPr marL="0">
              <a:buClr>
                <a:srgbClr val="FF0000"/>
              </a:buClr>
            </a:pPr>
            <a:r>
              <a:rPr lang="it-IT" dirty="0">
                <a:solidFill>
                  <a:schemeClr val="tx1"/>
                </a:solidFill>
              </a:rPr>
              <a:t>La scala di magnitudini di Ipparco andava da 1 a 6 (le stelle al limite della visibilità).</a:t>
            </a:r>
            <a:br>
              <a:rPr lang="it-IT" dirty="0">
                <a:solidFill>
                  <a:schemeClr val="tx1"/>
                </a:solidFill>
              </a:rPr>
            </a:br>
            <a:r>
              <a:rPr lang="it-IT" dirty="0">
                <a:solidFill>
                  <a:schemeClr val="tx1"/>
                </a:solidFill>
              </a:rPr>
              <a:t>Gli oggetti più deboli rivelati dal telescopio spaziale </a:t>
            </a:r>
            <a:r>
              <a:rPr lang="it-IT" dirty="0" err="1">
                <a:solidFill>
                  <a:schemeClr val="tx1"/>
                </a:solidFill>
              </a:rPr>
              <a:t>Hubble</a:t>
            </a:r>
            <a:r>
              <a:rPr lang="it-IT" dirty="0">
                <a:solidFill>
                  <a:schemeClr val="tx1"/>
                </a:solidFill>
              </a:rPr>
              <a:t> (foto a lato) hanno circa magnitudine   m = +30.</a:t>
            </a:r>
            <a:br>
              <a:rPr lang="it-IT" dirty="0">
                <a:solidFill>
                  <a:schemeClr val="tx1"/>
                </a:solidFill>
              </a:rPr>
            </a:br>
            <a:endParaRPr lang="it-IT" dirty="0">
              <a:solidFill>
                <a:schemeClr val="tx1"/>
              </a:solidFill>
            </a:endParaRPr>
          </a:p>
          <a:p>
            <a:pPr marL="0">
              <a:buClr>
                <a:srgbClr val="FF0000"/>
              </a:buClr>
            </a:pPr>
            <a:r>
              <a:rPr lang="it-IT" dirty="0">
                <a:solidFill>
                  <a:schemeClr val="tx1"/>
                </a:solidFill>
              </a:rPr>
              <a:t>Con la scala moderna, la stella più luminosa del cielo, Sirio, viene ad assumere una magnitudine negativa  </a:t>
            </a:r>
            <a:r>
              <a:rPr lang="it-IT" dirty="0" smtClean="0">
                <a:solidFill>
                  <a:schemeClr val="tx1"/>
                </a:solidFill>
              </a:rPr>
              <a:t> m </a:t>
            </a:r>
            <a:r>
              <a:rPr lang="it-IT" dirty="0">
                <a:solidFill>
                  <a:schemeClr val="tx1"/>
                </a:solidFill>
              </a:rPr>
              <a:t>= -1,5.  </a:t>
            </a:r>
            <a:br>
              <a:rPr lang="it-IT" dirty="0">
                <a:solidFill>
                  <a:schemeClr val="tx1"/>
                </a:solidFill>
              </a:rPr>
            </a:br>
            <a:r>
              <a:rPr lang="it-IT" dirty="0">
                <a:solidFill>
                  <a:schemeClr val="tx1"/>
                </a:solidFill>
              </a:rPr>
              <a:t>Il telescopio scolastico, sotto buoni cieli,  può arrivare a m = +</a:t>
            </a:r>
            <a:r>
              <a:rPr lang="it-IT" dirty="0" smtClean="0">
                <a:solidFill>
                  <a:schemeClr val="tx1"/>
                </a:solidFill>
              </a:rPr>
              <a:t>20 </a:t>
            </a:r>
            <a:endParaRPr lang="it-IT" dirty="0">
              <a:solidFill>
                <a:schemeClr val="tx1"/>
              </a:solidFill>
            </a:endParaRPr>
          </a:p>
          <a:p>
            <a:pPr algn="just">
              <a:buClr>
                <a:srgbClr val="FF0000"/>
              </a:buClr>
            </a:pPr>
            <a:endParaRPr lang="it-IT" sz="2000" dirty="0" smtClean="0">
              <a:solidFill>
                <a:schemeClr val="tx1"/>
              </a:solidFill>
            </a:endParaRPr>
          </a:p>
          <a:p>
            <a:pPr>
              <a:buClr>
                <a:srgbClr val="FF0000"/>
              </a:buClr>
            </a:pPr>
            <a:endParaRPr lang="it-IT" sz="2000" dirty="0">
              <a:solidFill>
                <a:schemeClr val="tx1"/>
              </a:solidFill>
            </a:endParaRPr>
          </a:p>
          <a:p>
            <a:pPr>
              <a:buClr>
                <a:srgbClr val="FF0000"/>
              </a:buClr>
            </a:pPr>
            <a:endParaRPr lang="it-IT" sz="2000" dirty="0" smtClean="0">
              <a:solidFill>
                <a:schemeClr val="tx1"/>
              </a:solidFill>
            </a:endParaRPr>
          </a:p>
        </p:txBody>
      </p:sp>
      <p:sp>
        <p:nvSpPr>
          <p:cNvPr id="4" name="CasellaDiTesto 3"/>
          <p:cNvSpPr txBox="1"/>
          <p:nvPr/>
        </p:nvSpPr>
        <p:spPr>
          <a:xfrm>
            <a:off x="2370664" y="1167135"/>
            <a:ext cx="5657720" cy="461665"/>
          </a:xfrm>
          <a:prstGeom prst="rect">
            <a:avLst/>
          </a:prstGeom>
          <a:noFill/>
        </p:spPr>
        <p:txBody>
          <a:bodyPr wrap="square" rtlCol="0">
            <a:spAutoFit/>
          </a:bodyPr>
          <a:lstStyle/>
          <a:p>
            <a:pPr algn="ctr"/>
            <a:r>
              <a:rPr lang="it-IT" sz="2400" dirty="0">
                <a:solidFill>
                  <a:srgbClr val="FF0000"/>
                </a:solidFill>
              </a:rPr>
              <a:t>Progetto 3: misurare la luce delle stelle</a:t>
            </a:r>
          </a:p>
        </p:txBody>
      </p:sp>
      <p:pic>
        <p:nvPicPr>
          <p:cNvPr id="1026" name="Picture 2" descr="Risultati immagini per hubble deep 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524" y="1946449"/>
            <a:ext cx="3577741" cy="235540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406524" y="4581128"/>
            <a:ext cx="3737476" cy="1754326"/>
          </a:xfrm>
          <a:prstGeom prst="rect">
            <a:avLst/>
          </a:prstGeom>
          <a:solidFill>
            <a:schemeClr val="accent3">
              <a:lumMod val="20000"/>
              <a:lumOff val="80000"/>
            </a:schemeClr>
          </a:solidFill>
          <a:ln>
            <a:solidFill>
              <a:srgbClr val="FF0000"/>
            </a:solidFill>
          </a:ln>
        </p:spPr>
        <p:txBody>
          <a:bodyPr wrap="square" rtlCol="0">
            <a:spAutoFit/>
          </a:bodyPr>
          <a:lstStyle/>
          <a:p>
            <a:r>
              <a:rPr lang="it-IT" dirty="0" smtClean="0"/>
              <a:t>Sotto un cielo di montagna la magnitudine limite </a:t>
            </a:r>
            <a:r>
              <a:rPr lang="it-IT" dirty="0" smtClean="0">
                <a:solidFill>
                  <a:srgbClr val="FF0000"/>
                </a:solidFill>
              </a:rPr>
              <a:t>ad occhio </a:t>
            </a:r>
            <a:r>
              <a:rPr lang="it-IT" dirty="0" smtClean="0"/>
              <a:t>nudo è pari a  m = +6.</a:t>
            </a:r>
          </a:p>
          <a:p>
            <a:endParaRPr lang="it-IT" dirty="0"/>
          </a:p>
          <a:p>
            <a:r>
              <a:rPr lang="it-IT" dirty="0" smtClean="0"/>
              <a:t>In città, causa l’inquinamento luminoso, non si supera m = +3</a:t>
            </a:r>
            <a:endParaRPr lang="it-IT" dirty="0"/>
          </a:p>
        </p:txBody>
      </p:sp>
    </p:spTree>
    <p:extLst>
      <p:ext uri="{BB962C8B-B14F-4D97-AF65-F5344CB8AC3E}">
        <p14:creationId xmlns:p14="http://schemas.microsoft.com/office/powerpoint/2010/main" val="367978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298488"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298488" y="1167135"/>
            <a:ext cx="7593992" cy="461665"/>
          </a:xfrm>
          <a:prstGeom prst="rect">
            <a:avLst/>
          </a:prstGeom>
          <a:noFill/>
        </p:spPr>
        <p:txBody>
          <a:bodyPr wrap="square" rtlCol="0">
            <a:spAutoFit/>
          </a:bodyPr>
          <a:lstStyle/>
          <a:p>
            <a:pPr algn="ctr"/>
            <a:r>
              <a:rPr lang="it-IT" sz="2400" dirty="0">
                <a:solidFill>
                  <a:srgbClr val="FF0000"/>
                </a:solidFill>
              </a:rPr>
              <a:t>Progetto 3: misurare la luce delle stelle</a:t>
            </a:r>
          </a:p>
        </p:txBody>
      </p:sp>
      <p:pic>
        <p:nvPicPr>
          <p:cNvPr id="7" name="Immagine 6"/>
          <p:cNvPicPr>
            <a:picLocks noChangeAspect="1"/>
          </p:cNvPicPr>
          <p:nvPr/>
        </p:nvPicPr>
        <p:blipFill>
          <a:blip r:embed="rId3"/>
          <a:stretch>
            <a:fillRect/>
          </a:stretch>
        </p:blipFill>
        <p:spPr>
          <a:xfrm>
            <a:off x="827584" y="1764532"/>
            <a:ext cx="2012104" cy="1837138"/>
          </a:xfrm>
          <a:prstGeom prst="rect">
            <a:avLst/>
          </a:prstGeom>
        </p:spPr>
      </p:pic>
      <p:sp>
        <p:nvSpPr>
          <p:cNvPr id="8" name="CasellaDiTesto 7"/>
          <p:cNvSpPr txBox="1"/>
          <p:nvPr/>
        </p:nvSpPr>
        <p:spPr>
          <a:xfrm>
            <a:off x="4499992" y="1732493"/>
            <a:ext cx="184731" cy="369332"/>
          </a:xfrm>
          <a:prstGeom prst="rect">
            <a:avLst/>
          </a:prstGeom>
          <a:noFill/>
        </p:spPr>
        <p:txBody>
          <a:bodyPr wrap="none" rtlCol="0">
            <a:spAutoFit/>
          </a:bodyPr>
          <a:lstStyle/>
          <a:p>
            <a:endParaRPr lang="it-IT" dirty="0"/>
          </a:p>
        </p:txBody>
      </p:sp>
      <p:pic>
        <p:nvPicPr>
          <p:cNvPr id="18" name="Immagine 17"/>
          <p:cNvPicPr>
            <a:picLocks noChangeAspect="1"/>
          </p:cNvPicPr>
          <p:nvPr/>
        </p:nvPicPr>
        <p:blipFill>
          <a:blip r:embed="rId4"/>
          <a:stretch>
            <a:fillRect/>
          </a:stretch>
        </p:blipFill>
        <p:spPr>
          <a:xfrm>
            <a:off x="5580112" y="1917159"/>
            <a:ext cx="3442289" cy="2360133"/>
          </a:xfrm>
          <a:prstGeom prst="rect">
            <a:avLst/>
          </a:prstGeom>
          <a:ln>
            <a:solidFill>
              <a:schemeClr val="tx1"/>
            </a:solidFill>
          </a:ln>
        </p:spPr>
      </p:pic>
      <p:pic>
        <p:nvPicPr>
          <p:cNvPr id="21" name="Immagine 20"/>
          <p:cNvPicPr>
            <a:picLocks noChangeAspect="1"/>
          </p:cNvPicPr>
          <p:nvPr/>
        </p:nvPicPr>
        <p:blipFill>
          <a:blip r:embed="rId5"/>
          <a:stretch>
            <a:fillRect/>
          </a:stretch>
        </p:blipFill>
        <p:spPr>
          <a:xfrm>
            <a:off x="1298488" y="3789040"/>
            <a:ext cx="3629025" cy="2733675"/>
          </a:xfrm>
          <a:prstGeom prst="rect">
            <a:avLst/>
          </a:prstGeom>
          <a:ln>
            <a:solidFill>
              <a:schemeClr val="tx1"/>
            </a:solidFill>
          </a:ln>
        </p:spPr>
      </p:pic>
      <p:sp>
        <p:nvSpPr>
          <p:cNvPr id="23" name="Freccia a destra 22"/>
          <p:cNvSpPr/>
          <p:nvPr/>
        </p:nvSpPr>
        <p:spPr>
          <a:xfrm>
            <a:off x="5140130" y="5301208"/>
            <a:ext cx="508023" cy="21470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p:cNvSpPr txBox="1"/>
          <p:nvPr/>
        </p:nvSpPr>
        <p:spPr>
          <a:xfrm>
            <a:off x="5796136" y="4759984"/>
            <a:ext cx="3146322" cy="1477328"/>
          </a:xfrm>
          <a:prstGeom prst="rect">
            <a:avLst/>
          </a:prstGeom>
          <a:noFill/>
          <a:ln>
            <a:solidFill>
              <a:srgbClr val="C00000"/>
            </a:solidFill>
          </a:ln>
        </p:spPr>
        <p:txBody>
          <a:bodyPr wrap="square" rtlCol="0">
            <a:spAutoFit/>
          </a:bodyPr>
          <a:lstStyle/>
          <a:p>
            <a:r>
              <a:rPr lang="it-IT" dirty="0" smtClean="0">
                <a:solidFill>
                  <a:schemeClr val="accent4">
                    <a:lumMod val="75000"/>
                  </a:schemeClr>
                </a:solidFill>
              </a:rPr>
              <a:t>L’intensità I registrata dal singolo  pixel è espressa in ADU (Unità Analogico Digitali) in una scala che va da 0 a 65536 </a:t>
            </a:r>
            <a:br>
              <a:rPr lang="it-IT" dirty="0" smtClean="0">
                <a:solidFill>
                  <a:schemeClr val="accent4">
                    <a:lumMod val="75000"/>
                  </a:schemeClr>
                </a:solidFill>
              </a:rPr>
            </a:br>
            <a:r>
              <a:rPr lang="it-IT" dirty="0" smtClean="0">
                <a:solidFill>
                  <a:schemeClr val="accent4">
                    <a:lumMod val="75000"/>
                  </a:schemeClr>
                </a:solidFill>
              </a:rPr>
              <a:t>(16 bit = 2^16)</a:t>
            </a:r>
            <a:endParaRPr lang="it-IT" dirty="0">
              <a:solidFill>
                <a:schemeClr val="accent4">
                  <a:lumMod val="75000"/>
                </a:schemeClr>
              </a:solidFill>
            </a:endParaRPr>
          </a:p>
        </p:txBody>
      </p:sp>
      <p:sp>
        <p:nvSpPr>
          <p:cNvPr id="9" name="Ovale 8"/>
          <p:cNvSpPr/>
          <p:nvPr/>
        </p:nvSpPr>
        <p:spPr>
          <a:xfrm>
            <a:off x="2917131" y="1764531"/>
            <a:ext cx="2524828" cy="1368152"/>
          </a:xfrm>
          <a:prstGeom prst="ellipse">
            <a:avLst/>
          </a:prstGeom>
          <a:solidFill>
            <a:schemeClr val="accent3">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00"/>
                </a:solidFill>
              </a:rPr>
              <a:t>Immagine digitale ingrandita: </a:t>
            </a:r>
            <a:br>
              <a:rPr lang="it-IT" dirty="0" smtClean="0">
                <a:solidFill>
                  <a:srgbClr val="FF0000"/>
                </a:solidFill>
              </a:rPr>
            </a:br>
            <a:r>
              <a:rPr lang="it-IT" dirty="0" smtClean="0">
                <a:solidFill>
                  <a:srgbClr val="FF0000"/>
                </a:solidFill>
              </a:rPr>
              <a:t>si vedono i pixel</a:t>
            </a:r>
            <a:endParaRPr lang="it-IT" dirty="0">
              <a:solidFill>
                <a:srgbClr val="FF0000"/>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725302">
            <a:off x="4917291" y="4176997"/>
            <a:ext cx="10493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ccia a destra 11"/>
          <p:cNvSpPr/>
          <p:nvPr/>
        </p:nvSpPr>
        <p:spPr>
          <a:xfrm>
            <a:off x="4860032" y="2348880"/>
            <a:ext cx="1016046" cy="21470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97411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2386120" y="1196752"/>
            <a:ext cx="5513704" cy="461665"/>
          </a:xfrm>
          <a:prstGeom prst="rect">
            <a:avLst/>
          </a:prstGeom>
          <a:noFill/>
        </p:spPr>
        <p:txBody>
          <a:bodyPr wrap="square" rtlCol="0">
            <a:spAutoFit/>
          </a:bodyPr>
          <a:lstStyle/>
          <a:p>
            <a:pPr algn="ctr"/>
            <a:r>
              <a:rPr lang="it-IT" sz="2400" dirty="0">
                <a:solidFill>
                  <a:srgbClr val="FF0000"/>
                </a:solidFill>
              </a:rPr>
              <a:t>Progetto 3: misurare la luce delle stelle</a:t>
            </a:r>
          </a:p>
        </p:txBody>
      </p:sp>
      <p:sp>
        <p:nvSpPr>
          <p:cNvPr id="3" name="AutoShape 2" descr="Fotometria di ammassi globulari - ppt scarica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700808"/>
            <a:ext cx="4197491" cy="31481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4941168"/>
            <a:ext cx="2882397" cy="18361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818639"/>
            <a:ext cx="1728192" cy="16103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203" y="3757057"/>
            <a:ext cx="3718680" cy="26242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4067944" y="5301208"/>
            <a:ext cx="1891159" cy="369332"/>
          </a:xfrm>
          <a:prstGeom prst="rect">
            <a:avLst/>
          </a:prstGeom>
          <a:noFill/>
          <a:ln>
            <a:solidFill>
              <a:srgbClr val="FF0000"/>
            </a:solidFill>
          </a:ln>
        </p:spPr>
        <p:txBody>
          <a:bodyPr wrap="square" rtlCol="0">
            <a:spAutoFit/>
          </a:bodyPr>
          <a:lstStyle/>
          <a:p>
            <a:r>
              <a:rPr lang="it-IT" dirty="0" smtClean="0"/>
              <a:t>Curva gaussiana</a:t>
            </a:r>
            <a:endParaRPr lang="it-IT" dirty="0"/>
          </a:p>
        </p:txBody>
      </p:sp>
      <p:sp>
        <p:nvSpPr>
          <p:cNvPr id="8" name="Freccia a destra 7"/>
          <p:cNvSpPr/>
          <p:nvPr/>
        </p:nvSpPr>
        <p:spPr>
          <a:xfrm>
            <a:off x="6031110" y="5485874"/>
            <a:ext cx="341090" cy="18466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p:cNvSpPr/>
          <p:nvPr/>
        </p:nvSpPr>
        <p:spPr>
          <a:xfrm rot="11102881">
            <a:off x="3651568" y="5407201"/>
            <a:ext cx="341090" cy="18466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1120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3" name="Rectangle 2"/>
          <p:cNvSpPr>
            <a:spLocks noGrp="1"/>
          </p:cNvSpPr>
          <p:nvPr>
            <p:ph type="subTitle" idx="1"/>
          </p:nvPr>
        </p:nvSpPr>
        <p:spPr>
          <a:xfrm>
            <a:off x="1331640" y="2132856"/>
            <a:ext cx="7560840" cy="3744416"/>
          </a:xfrm>
          <a:solidFill>
            <a:schemeClr val="accent3">
              <a:lumMod val="40000"/>
              <a:lumOff val="60000"/>
              <a:alpha val="52000"/>
            </a:schemeClr>
          </a:solidFill>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p:spPr>
        <p:txBody>
          <a:bodyPr>
            <a:normAutofit/>
          </a:bodyPr>
          <a:lstStyle/>
          <a:p>
            <a:r>
              <a:rPr lang="en-US" sz="2400" dirty="0" smtClean="0">
                <a:solidFill>
                  <a:srgbClr val="FF0000"/>
                </a:solidFill>
              </a:rPr>
              <a:t/>
            </a:r>
            <a:br>
              <a:rPr lang="en-US" sz="2400" dirty="0" smtClean="0">
                <a:solidFill>
                  <a:srgbClr val="FF0000"/>
                </a:solidFill>
              </a:rPr>
            </a:br>
            <a:r>
              <a:rPr lang="en-US" sz="2400" dirty="0" smtClean="0">
                <a:solidFill>
                  <a:srgbClr val="FF0000"/>
                </a:solidFill>
              </a:rPr>
              <a:t>Google MEET</a:t>
            </a:r>
            <a:r>
              <a:rPr lang="en-US" sz="2400" dirty="0" smtClean="0"/>
              <a:t> – </a:t>
            </a:r>
            <a:r>
              <a:rPr lang="en-US" sz="2400" dirty="0" err="1" smtClean="0"/>
              <a:t>consente</a:t>
            </a:r>
            <a:r>
              <a:rPr lang="en-US" sz="2400" dirty="0" smtClean="0"/>
              <a:t> a </a:t>
            </a:r>
            <a:r>
              <a:rPr lang="en-US" sz="2400" dirty="0" err="1" smtClean="0"/>
              <a:t>più</a:t>
            </a:r>
            <a:r>
              <a:rPr lang="en-US" sz="2400" dirty="0" smtClean="0"/>
              <a:t> </a:t>
            </a:r>
            <a:r>
              <a:rPr lang="en-US" sz="2400" dirty="0" err="1" smtClean="0"/>
              <a:t>utenti</a:t>
            </a:r>
            <a:r>
              <a:rPr lang="en-US" sz="2400" dirty="0" smtClean="0"/>
              <a:t> di </a:t>
            </a:r>
            <a:r>
              <a:rPr lang="en-US" sz="2400" dirty="0" err="1" smtClean="0"/>
              <a:t>comunicare</a:t>
            </a:r>
            <a:r>
              <a:rPr lang="en-US" sz="2400" dirty="0" smtClean="0"/>
              <a:t> voce-video </a:t>
            </a:r>
            <a:r>
              <a:rPr lang="en-US" sz="2400" dirty="0" err="1" smtClean="0"/>
              <a:t>tramite</a:t>
            </a:r>
            <a:r>
              <a:rPr lang="en-US" sz="2400" dirty="0" smtClean="0"/>
              <a:t> PC</a:t>
            </a:r>
            <a:r>
              <a:rPr lang="en-US" sz="2400" dirty="0"/>
              <a:t>, di </a:t>
            </a:r>
            <a:r>
              <a:rPr lang="en-US" sz="2400" dirty="0" err="1"/>
              <a:t>vedere</a:t>
            </a:r>
            <a:r>
              <a:rPr lang="en-US" sz="2400" dirty="0"/>
              <a:t> un desktop </a:t>
            </a:r>
            <a:r>
              <a:rPr lang="en-US" sz="2400" dirty="0" err="1"/>
              <a:t>remoto</a:t>
            </a:r>
            <a:r>
              <a:rPr lang="en-US" sz="2400" dirty="0"/>
              <a:t> e di </a:t>
            </a:r>
            <a:r>
              <a:rPr lang="en-US" sz="2400" dirty="0" err="1"/>
              <a:t>accedere</a:t>
            </a:r>
            <a:r>
              <a:rPr lang="en-US" sz="2400" dirty="0"/>
              <a:t> </a:t>
            </a:r>
            <a:r>
              <a:rPr lang="en-US" sz="2400" dirty="0" err="1"/>
              <a:t>ai</a:t>
            </a:r>
            <a:r>
              <a:rPr lang="en-US" sz="2400" dirty="0"/>
              <a:t> </a:t>
            </a:r>
            <a:r>
              <a:rPr lang="en-US" sz="2400" dirty="0" err="1"/>
              <a:t>programmi</a:t>
            </a:r>
            <a:r>
              <a:rPr lang="en-US" sz="2400" dirty="0"/>
              <a:t> </a:t>
            </a:r>
            <a:r>
              <a:rPr lang="en-US" sz="2400" dirty="0" err="1"/>
              <a:t>installati</a:t>
            </a:r>
            <a:r>
              <a:rPr lang="en-US" sz="2400" dirty="0"/>
              <a:t> </a:t>
            </a:r>
            <a:r>
              <a:rPr lang="en-US" sz="2400" dirty="0" err="1"/>
              <a:t>su</a:t>
            </a:r>
            <a:r>
              <a:rPr lang="en-US" sz="2400" dirty="0"/>
              <a:t> </a:t>
            </a:r>
            <a:r>
              <a:rPr lang="en-US" sz="2400" dirty="0" err="1"/>
              <a:t>quel</a:t>
            </a:r>
            <a:r>
              <a:rPr lang="en-US" sz="2400" dirty="0"/>
              <a:t> PC come se </a:t>
            </a:r>
            <a:r>
              <a:rPr lang="en-US" sz="2400" dirty="0" err="1"/>
              <a:t>si</a:t>
            </a:r>
            <a:r>
              <a:rPr lang="en-US" sz="2400" dirty="0"/>
              <a:t> fosse </a:t>
            </a:r>
            <a:r>
              <a:rPr lang="en-US" sz="2400" dirty="0" err="1"/>
              <a:t>fisicamente</a:t>
            </a:r>
            <a:r>
              <a:rPr lang="en-US" sz="2400" dirty="0"/>
              <a:t> </a:t>
            </a:r>
            <a:r>
              <a:rPr lang="en-US" sz="2400" dirty="0" err="1" smtClean="0"/>
              <a:t>presenti</a:t>
            </a:r>
            <a:r>
              <a:rPr lang="en-US" sz="2400" dirty="0" smtClean="0"/>
              <a:t>.</a:t>
            </a:r>
            <a:endParaRPr lang="en-US" sz="2400" dirty="0"/>
          </a:p>
          <a:p>
            <a:endParaRPr lang="en-US" sz="2000" dirty="0" smtClean="0"/>
          </a:p>
          <a:p>
            <a:r>
              <a:rPr lang="en-US" sz="2400" dirty="0" smtClean="0"/>
              <a:t>Per </a:t>
            </a:r>
            <a:r>
              <a:rPr lang="en-US" sz="2400" dirty="0" err="1" smtClean="0"/>
              <a:t>comunicazioni</a:t>
            </a:r>
            <a:r>
              <a:rPr lang="en-US" sz="2400" dirty="0" smtClean="0"/>
              <a:t> </a:t>
            </a:r>
            <a:r>
              <a:rPr lang="en-US" sz="2400" dirty="0" err="1" smtClean="0"/>
              <a:t>rapide</a:t>
            </a:r>
            <a:r>
              <a:rPr lang="en-US" sz="2400" dirty="0" smtClean="0"/>
              <a:t>, </a:t>
            </a:r>
            <a:r>
              <a:rPr lang="en-US" sz="2400" dirty="0" err="1" smtClean="0"/>
              <a:t>soprattutto</a:t>
            </a:r>
            <a:r>
              <a:rPr lang="en-US" sz="2400" dirty="0" smtClean="0"/>
              <a:t> per le </a:t>
            </a:r>
            <a:r>
              <a:rPr lang="en-US" sz="2400" dirty="0" err="1" smtClean="0"/>
              <a:t>osservazioni</a:t>
            </a:r>
            <a:r>
              <a:rPr lang="en-US" sz="2400" dirty="0" smtClean="0"/>
              <a:t> al </a:t>
            </a:r>
            <a:r>
              <a:rPr lang="en-US" sz="2400" dirty="0" err="1" smtClean="0"/>
              <a:t>telescopio</a:t>
            </a:r>
            <a:r>
              <a:rPr lang="en-US" sz="2400" dirty="0" smtClean="0"/>
              <a:t>, è utile </a:t>
            </a:r>
            <a:r>
              <a:rPr lang="en-US" sz="2400" dirty="0" err="1" smtClean="0"/>
              <a:t>creare</a:t>
            </a:r>
            <a:r>
              <a:rPr lang="en-US" sz="2400" dirty="0" smtClean="0"/>
              <a:t> un </a:t>
            </a:r>
            <a:r>
              <a:rPr lang="en-US" sz="2400" dirty="0" err="1" smtClean="0"/>
              <a:t>gruppo</a:t>
            </a:r>
            <a:r>
              <a:rPr lang="en-US" sz="2400" dirty="0" smtClean="0"/>
              <a:t> di </a:t>
            </a:r>
            <a:r>
              <a:rPr lang="en-US" sz="2400" dirty="0" smtClean="0">
                <a:solidFill>
                  <a:srgbClr val="FF0000"/>
                </a:solidFill>
              </a:rPr>
              <a:t>WHAT’S APP.</a:t>
            </a:r>
            <a:endParaRPr lang="it-IT" sz="2400" dirty="0">
              <a:solidFill>
                <a:srgbClr val="FF0000"/>
              </a:solidFill>
            </a:endParaRPr>
          </a:p>
        </p:txBody>
      </p:sp>
      <p:sp>
        <p:nvSpPr>
          <p:cNvPr id="4" name="CasellaDiTesto 3"/>
          <p:cNvSpPr txBox="1"/>
          <p:nvPr/>
        </p:nvSpPr>
        <p:spPr>
          <a:xfrm>
            <a:off x="2730704" y="1270828"/>
            <a:ext cx="4824536" cy="461665"/>
          </a:xfrm>
          <a:prstGeom prst="rect">
            <a:avLst/>
          </a:prstGeom>
          <a:noFill/>
        </p:spPr>
        <p:txBody>
          <a:bodyPr wrap="square" rtlCol="0">
            <a:spAutoFit/>
          </a:bodyPr>
          <a:lstStyle/>
          <a:p>
            <a:pPr algn="ctr"/>
            <a:r>
              <a:rPr lang="it-IT" sz="2400" dirty="0" smtClean="0">
                <a:solidFill>
                  <a:srgbClr val="FF0000"/>
                </a:solidFill>
              </a:rPr>
              <a:t>Gestione remota di un telescopio</a:t>
            </a:r>
            <a:endParaRPr lang="it-IT" sz="2400" dirty="0">
              <a:solidFill>
                <a:srgbClr val="FF0000"/>
              </a:solidFill>
            </a:endParaRPr>
          </a:p>
        </p:txBody>
      </p:sp>
    </p:spTree>
    <p:extLst>
      <p:ext uri="{BB962C8B-B14F-4D97-AF65-F5344CB8AC3E}">
        <p14:creationId xmlns:p14="http://schemas.microsoft.com/office/powerpoint/2010/main" val="24541031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pic>
        <p:nvPicPr>
          <p:cNvPr id="5" name="Immagine 4"/>
          <p:cNvPicPr>
            <a:picLocks noChangeAspect="1"/>
          </p:cNvPicPr>
          <p:nvPr/>
        </p:nvPicPr>
        <p:blipFill>
          <a:blip r:embed="rId3">
            <a:lum contrast="24000"/>
          </a:blip>
          <a:stretch>
            <a:fillRect/>
          </a:stretch>
        </p:blipFill>
        <p:spPr>
          <a:xfrm>
            <a:off x="1619672" y="2060848"/>
            <a:ext cx="7056784" cy="4685024"/>
          </a:xfrm>
          <a:prstGeom prst="rect">
            <a:avLst/>
          </a:prstGeom>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CasellaDiTesto 3"/>
          <p:cNvSpPr txBox="1"/>
          <p:nvPr/>
        </p:nvSpPr>
        <p:spPr>
          <a:xfrm>
            <a:off x="1475656" y="1124744"/>
            <a:ext cx="7200800" cy="830997"/>
          </a:xfrm>
          <a:prstGeom prst="rect">
            <a:avLst/>
          </a:prstGeom>
          <a:noFill/>
        </p:spPr>
        <p:txBody>
          <a:bodyPr wrap="square" rtlCol="0">
            <a:spAutoFit/>
          </a:bodyPr>
          <a:lstStyle/>
          <a:p>
            <a:pPr algn="ctr"/>
            <a:r>
              <a:rPr lang="it-IT" sz="2400" dirty="0">
                <a:solidFill>
                  <a:srgbClr val="FF0000"/>
                </a:solidFill>
              </a:rPr>
              <a:t>Progetto 3: misurare la luce delle stelle</a:t>
            </a:r>
          </a:p>
          <a:p>
            <a:pPr algn="ctr"/>
            <a:r>
              <a:rPr lang="it-IT" sz="2400" dirty="0" smtClean="0">
                <a:solidFill>
                  <a:srgbClr val="FF0000"/>
                </a:solidFill>
              </a:rPr>
              <a:t>(magnitudine) a partire dalla loro intensità (o flusso)</a:t>
            </a:r>
            <a:endParaRPr lang="it-IT" sz="2400" dirty="0">
              <a:solidFill>
                <a:srgbClr val="FF0000"/>
              </a:solidFill>
            </a:endParaRPr>
          </a:p>
        </p:txBody>
      </p:sp>
    </p:spTree>
    <p:extLst>
      <p:ext uri="{BB962C8B-B14F-4D97-AF65-F5344CB8AC3E}">
        <p14:creationId xmlns:p14="http://schemas.microsoft.com/office/powerpoint/2010/main" val="1715276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2386120" y="1251701"/>
            <a:ext cx="5513704" cy="461665"/>
          </a:xfrm>
          <a:prstGeom prst="rect">
            <a:avLst/>
          </a:prstGeom>
          <a:noFill/>
        </p:spPr>
        <p:txBody>
          <a:bodyPr wrap="square" rtlCol="0">
            <a:spAutoFit/>
          </a:bodyPr>
          <a:lstStyle/>
          <a:p>
            <a:pPr algn="ctr"/>
            <a:r>
              <a:rPr lang="it-IT" sz="2400" dirty="0">
                <a:solidFill>
                  <a:srgbClr val="FF0000"/>
                </a:solidFill>
              </a:rPr>
              <a:t>Progetto 3: misurare la luce delle stelle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988840"/>
            <a:ext cx="7097266" cy="42207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5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 </a:t>
            </a:r>
            <a:endParaRPr lang="it-IT" dirty="0"/>
          </a:p>
        </p:txBody>
      </p:sp>
      <p:sp>
        <p:nvSpPr>
          <p:cNvPr id="4" name="CasellaDiTesto 3"/>
          <p:cNvSpPr txBox="1"/>
          <p:nvPr/>
        </p:nvSpPr>
        <p:spPr>
          <a:xfrm>
            <a:off x="2314112" y="1196752"/>
            <a:ext cx="5657720" cy="830997"/>
          </a:xfrm>
          <a:prstGeom prst="rect">
            <a:avLst/>
          </a:prstGeom>
          <a:noFill/>
        </p:spPr>
        <p:txBody>
          <a:bodyPr wrap="square" rtlCol="0">
            <a:spAutoFit/>
          </a:bodyPr>
          <a:lstStyle/>
          <a:p>
            <a:pPr algn="ctr"/>
            <a:r>
              <a:rPr lang="it-IT" sz="2400" dirty="0">
                <a:solidFill>
                  <a:srgbClr val="FF0000"/>
                </a:solidFill>
              </a:rPr>
              <a:t>Progetto 3: misurare la luce delle </a:t>
            </a:r>
            <a:r>
              <a:rPr lang="it-IT" sz="2400" dirty="0" smtClean="0">
                <a:solidFill>
                  <a:srgbClr val="FF0000"/>
                </a:solidFill>
              </a:rPr>
              <a:t>stelle. </a:t>
            </a:r>
          </a:p>
          <a:p>
            <a:pPr algn="ctr"/>
            <a:r>
              <a:rPr lang="it-IT" sz="2400" dirty="0" smtClean="0">
                <a:solidFill>
                  <a:srgbClr val="FF0000"/>
                </a:solidFill>
              </a:rPr>
              <a:t>La magnitudine strumentale</a:t>
            </a:r>
            <a:endParaRPr lang="it-IT" sz="2400" dirty="0">
              <a:solidFill>
                <a:srgbClr val="FF0000"/>
              </a:solidFill>
            </a:endParaRPr>
          </a:p>
        </p:txBody>
      </p:sp>
      <p:sp>
        <p:nvSpPr>
          <p:cNvPr id="5" name="Rettangolo 4"/>
          <p:cNvSpPr/>
          <p:nvPr/>
        </p:nvSpPr>
        <p:spPr>
          <a:xfrm>
            <a:off x="1907704" y="2073037"/>
            <a:ext cx="6624736" cy="4524315"/>
          </a:xfrm>
          <a:prstGeom prst="rect">
            <a:avLst/>
          </a:prstGeom>
          <a:solidFill>
            <a:schemeClr val="bg2">
              <a:lumMod val="20000"/>
              <a:lumOff val="80000"/>
            </a:schemeClr>
          </a:solidFill>
          <a:ln>
            <a:solidFill>
              <a:schemeClr val="tx1"/>
            </a:solidFill>
          </a:ln>
        </p:spPr>
        <p:txBody>
          <a:bodyPr wrap="square">
            <a:spAutoFit/>
          </a:bodyPr>
          <a:lstStyle/>
          <a:p>
            <a:r>
              <a:rPr lang="it-IT" dirty="0"/>
              <a:t>La magnitudine calcolata dalle immagini riprese al telescopio è una MAGNITUDINE STRUMENTALE: dipende dal telescopio, dal cielo locale (che non è perfettamente buio, anzi!), dai sensori usati</a:t>
            </a:r>
            <a:r>
              <a:rPr lang="it-IT" dirty="0" smtClean="0"/>
              <a:t>….</a:t>
            </a:r>
          </a:p>
          <a:p>
            <a:endParaRPr lang="it-IT" dirty="0"/>
          </a:p>
          <a:p>
            <a:r>
              <a:rPr lang="it-IT" dirty="0" smtClean="0"/>
              <a:t>Usiamo il software </a:t>
            </a:r>
            <a:r>
              <a:rPr lang="it-IT" dirty="0" err="1" smtClean="0"/>
              <a:t>AstroArt</a:t>
            </a:r>
            <a:r>
              <a:rPr lang="it-IT" dirty="0" smtClean="0"/>
              <a:t> per eseguire il calcolo.</a:t>
            </a:r>
          </a:p>
          <a:p>
            <a:pPr marL="285750" indent="-285750">
              <a:buFont typeface="Arial" pitchFamily="34" charset="0"/>
              <a:buChar char="•"/>
            </a:pPr>
            <a:r>
              <a:rPr lang="it-IT" dirty="0" smtClean="0"/>
              <a:t>Apriamo l’immagine di un campo stellare fotografato dal nostro telescopio. </a:t>
            </a:r>
          </a:p>
          <a:p>
            <a:pPr marL="285750" indent="-285750">
              <a:buFont typeface="Arial" pitchFamily="34" charset="0"/>
              <a:buChar char="•"/>
            </a:pPr>
            <a:r>
              <a:rPr lang="it-IT" dirty="0" smtClean="0"/>
              <a:t>Per migliorarne la visibilità, può essere utile usare il tasto destro del mouse e dal menù contestuale scegliere  SOGLIE DI VISUALIZZAZIONE – AUTO. </a:t>
            </a:r>
          </a:p>
          <a:p>
            <a:pPr marL="285750" indent="-285750">
              <a:buFont typeface="Arial" pitchFamily="34" charset="0"/>
              <a:buChar char="•"/>
            </a:pPr>
            <a:r>
              <a:rPr lang="it-IT" dirty="0" smtClean="0"/>
              <a:t>Se utile, </a:t>
            </a:r>
            <a:r>
              <a:rPr lang="it-IT" dirty="0" err="1" smtClean="0"/>
              <a:t>zommare</a:t>
            </a:r>
            <a:r>
              <a:rPr lang="it-IT" dirty="0" smtClean="0"/>
              <a:t> la foto e centrare la stella studiata.</a:t>
            </a:r>
          </a:p>
          <a:p>
            <a:pPr marL="285750" indent="-285750">
              <a:buFont typeface="Arial" pitchFamily="34" charset="0"/>
              <a:buChar char="•"/>
            </a:pPr>
            <a:r>
              <a:rPr lang="it-IT" dirty="0" smtClean="0"/>
              <a:t>Entrare nel menù STRUMENTI  - FOTOMETRIA D’APERTURA e scegliere il raggio dei tre cerchi fotometrici centrando l’oggetto e spostando il mouse  in modo che la stella che interessa sia tutta compresa nel primo cerchio. Dare OK.</a:t>
            </a:r>
          </a:p>
          <a:p>
            <a:r>
              <a:rPr lang="it-IT" dirty="0" smtClean="0"/>
              <a:t> </a:t>
            </a:r>
            <a:endParaRPr lang="it-IT" dirty="0"/>
          </a:p>
        </p:txBody>
      </p:sp>
    </p:spTree>
    <p:extLst>
      <p:ext uri="{BB962C8B-B14F-4D97-AF65-F5344CB8AC3E}">
        <p14:creationId xmlns:p14="http://schemas.microsoft.com/office/powerpoint/2010/main" val="20904490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 </a:t>
            </a:r>
            <a:endParaRPr lang="it-IT" dirty="0"/>
          </a:p>
        </p:txBody>
      </p:sp>
      <p:sp>
        <p:nvSpPr>
          <p:cNvPr id="4" name="CasellaDiTesto 3"/>
          <p:cNvSpPr txBox="1"/>
          <p:nvPr/>
        </p:nvSpPr>
        <p:spPr>
          <a:xfrm>
            <a:off x="1403648" y="1196752"/>
            <a:ext cx="7488832" cy="461665"/>
          </a:xfrm>
          <a:prstGeom prst="rect">
            <a:avLst/>
          </a:prstGeom>
          <a:noFill/>
        </p:spPr>
        <p:txBody>
          <a:bodyPr wrap="square" rtlCol="0">
            <a:spAutoFit/>
          </a:bodyPr>
          <a:lstStyle/>
          <a:p>
            <a:pPr algn="ctr"/>
            <a:r>
              <a:rPr lang="it-IT" sz="2400" dirty="0">
                <a:solidFill>
                  <a:srgbClr val="FF0000"/>
                </a:solidFill>
              </a:rPr>
              <a:t>Progetto 3: misurare </a:t>
            </a:r>
            <a:r>
              <a:rPr lang="it-IT" sz="2400" dirty="0" smtClean="0">
                <a:solidFill>
                  <a:srgbClr val="FF0000"/>
                </a:solidFill>
              </a:rPr>
              <a:t>la magnitudine strumentale con AA7</a:t>
            </a:r>
            <a:endParaRPr lang="it-IT" sz="2400" dirty="0">
              <a:solidFill>
                <a:srgbClr val="FF0000"/>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700808"/>
            <a:ext cx="6167433" cy="246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547664" y="4221088"/>
            <a:ext cx="7128792" cy="1754326"/>
          </a:xfrm>
          <a:prstGeom prst="rect">
            <a:avLst/>
          </a:prstGeom>
          <a:solidFill>
            <a:schemeClr val="bg1">
              <a:lumMod val="95000"/>
            </a:schemeClr>
          </a:solidFill>
          <a:ln>
            <a:solidFill>
              <a:schemeClr val="tx1">
                <a:lumMod val="50000"/>
                <a:lumOff val="50000"/>
              </a:schemeClr>
            </a:solidFill>
          </a:ln>
        </p:spPr>
        <p:txBody>
          <a:bodyPr wrap="square" rtlCol="0">
            <a:spAutoFit/>
          </a:bodyPr>
          <a:lstStyle/>
          <a:p>
            <a:r>
              <a:rPr lang="it-IT" dirty="0" smtClean="0"/>
              <a:t>Nella parte bassa della finestra compaiono dei valori:</a:t>
            </a:r>
            <a:br>
              <a:rPr lang="it-IT" dirty="0" smtClean="0"/>
            </a:br>
            <a:r>
              <a:rPr lang="it-IT" dirty="0" smtClean="0"/>
              <a:t>B = background è la luminosità di un pixel del fondo cielo (1647 ADU)</a:t>
            </a:r>
          </a:p>
          <a:p>
            <a:r>
              <a:rPr lang="it-IT" dirty="0" smtClean="0"/>
              <a:t>S = </a:t>
            </a:r>
            <a:r>
              <a:rPr lang="it-IT" dirty="0" err="1" smtClean="0"/>
              <a:t>signal</a:t>
            </a:r>
            <a:r>
              <a:rPr lang="it-IT" dirty="0" smtClean="0"/>
              <a:t>, è la somma di tutti i valori nel primo cerchio e fornisce l’</a:t>
            </a:r>
            <a:r>
              <a:rPr lang="it-IT" dirty="0" err="1" smtClean="0"/>
              <a:t>instensità</a:t>
            </a:r>
            <a:r>
              <a:rPr lang="it-IT" dirty="0" smtClean="0"/>
              <a:t>  in ADU della stella più il fondo cielo sottostante (81252 ADU)</a:t>
            </a:r>
          </a:p>
          <a:p>
            <a:r>
              <a:rPr lang="it-IT" dirty="0" smtClean="0"/>
              <a:t>V = </a:t>
            </a:r>
            <a:r>
              <a:rPr lang="it-IT" dirty="0" err="1" smtClean="0"/>
              <a:t>value</a:t>
            </a:r>
            <a:r>
              <a:rPr lang="it-IT" dirty="0" smtClean="0"/>
              <a:t>, è il valore netto (meno il fondo cielo) dell’intensità stellare I misurata in ADU  (17850 ADU)</a:t>
            </a:r>
            <a:endParaRPr lang="it-IT" dirty="0"/>
          </a:p>
        </p:txBody>
      </p:sp>
      <mc:AlternateContent xmlns:mc="http://schemas.openxmlformats.org/markup-compatibility/2006" xmlns:a14="http://schemas.microsoft.com/office/drawing/2010/main">
        <mc:Choice Requires="a14">
          <p:sp>
            <p:nvSpPr>
              <p:cNvPr id="10" name="Rettangolo 9"/>
              <p:cNvSpPr/>
              <p:nvPr/>
            </p:nvSpPr>
            <p:spPr>
              <a:xfrm>
                <a:off x="1835696" y="6114013"/>
                <a:ext cx="6264696" cy="411331"/>
              </a:xfrm>
              <a:prstGeom prst="rect">
                <a:avLst/>
              </a:prstGeom>
              <a:solidFill>
                <a:schemeClr val="tx2">
                  <a:lumMod val="20000"/>
                  <a:lumOff val="80000"/>
                </a:schemeClr>
              </a:solidFill>
              <a:ln>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a:rPr>
                          </m:ctrlPr>
                        </m:sSubPr>
                        <m:e>
                          <m:r>
                            <a:rPr lang="it-IT" i="1">
                              <a:latin typeface="Cambria Math"/>
                            </a:rPr>
                            <m:t>𝑚</m:t>
                          </m:r>
                        </m:e>
                        <m:sub>
                          <m:r>
                            <a:rPr lang="it-IT" i="1">
                              <a:latin typeface="Cambria Math"/>
                            </a:rPr>
                            <m:t>𝑠𝑡𝑟𝑢𝑚𝑒𝑛𝑡𝑎𝑙𝑒</m:t>
                          </m:r>
                        </m:sub>
                      </m:sSub>
                      <m:r>
                        <a:rPr lang="it-IT" i="1">
                          <a:latin typeface="Cambria Math"/>
                        </a:rPr>
                        <m:t>=−2,5∗</m:t>
                      </m:r>
                      <m:func>
                        <m:funcPr>
                          <m:ctrlPr>
                            <a:rPr lang="it-IT" i="1">
                              <a:latin typeface="Cambria Math"/>
                            </a:rPr>
                          </m:ctrlPr>
                        </m:funcPr>
                        <m:fName>
                          <m:sSub>
                            <m:sSubPr>
                              <m:ctrlPr>
                                <a:rPr lang="it-IT" i="1">
                                  <a:latin typeface="Cambria Math"/>
                                </a:rPr>
                              </m:ctrlPr>
                            </m:sSubPr>
                            <m:e>
                              <m:r>
                                <m:rPr>
                                  <m:sty m:val="p"/>
                                </m:rPr>
                                <a:rPr lang="it-IT">
                                  <a:latin typeface="Cambria Math"/>
                                </a:rPr>
                                <m:t>log</m:t>
                              </m:r>
                            </m:e>
                            <m:sub>
                              <m:r>
                                <a:rPr lang="it-IT" i="1">
                                  <a:latin typeface="Cambria Math"/>
                                </a:rPr>
                                <m:t>10</m:t>
                              </m:r>
                            </m:sub>
                          </m:sSub>
                        </m:fName>
                        <m:e>
                          <m:d>
                            <m:dPr>
                              <m:ctrlPr>
                                <a:rPr lang="it-IT" i="1">
                                  <a:latin typeface="Cambria Math"/>
                                </a:rPr>
                              </m:ctrlPr>
                            </m:dPr>
                            <m:e>
                              <m:sSub>
                                <m:sSubPr>
                                  <m:ctrlPr>
                                    <a:rPr lang="it-IT" i="1">
                                      <a:latin typeface="Cambria Math"/>
                                    </a:rPr>
                                  </m:ctrlPr>
                                </m:sSubPr>
                                <m:e>
                                  <m:r>
                                    <a:rPr lang="it-IT" i="1">
                                      <a:latin typeface="Cambria Math"/>
                                    </a:rPr>
                                    <m:t>𝐴𝐷𝑈</m:t>
                                  </m:r>
                                </m:e>
                                <m:sub>
                                  <m:r>
                                    <a:rPr lang="it-IT" i="1">
                                      <a:latin typeface="Cambria Math"/>
                                    </a:rPr>
                                    <m:t>𝑠𝑡𝑒𝑙𝑙𝑎</m:t>
                                  </m:r>
                                </m:sub>
                              </m:sSub>
                              <m:r>
                                <a:rPr lang="it-IT" i="1">
                                  <a:latin typeface="Cambria Math"/>
                                </a:rPr>
                                <m:t>−</m:t>
                              </m:r>
                              <m:sSub>
                                <m:sSubPr>
                                  <m:ctrlPr>
                                    <a:rPr lang="it-IT" i="1">
                                      <a:latin typeface="Cambria Math"/>
                                    </a:rPr>
                                  </m:ctrlPr>
                                </m:sSubPr>
                                <m:e>
                                  <m:r>
                                    <a:rPr lang="it-IT" i="1">
                                      <a:latin typeface="Cambria Math"/>
                                    </a:rPr>
                                    <m:t>𝐴</m:t>
                                  </m:r>
                                  <m:r>
                                    <a:rPr lang="it-IT" b="0" i="1" smtClean="0">
                                      <a:latin typeface="Cambria Math"/>
                                    </a:rPr>
                                    <m:t>𝐷𝑈</m:t>
                                  </m:r>
                                </m:e>
                                <m:sub>
                                  <m:r>
                                    <a:rPr lang="it-IT" i="1">
                                      <a:latin typeface="Cambria Math"/>
                                    </a:rPr>
                                    <m:t>𝑓𝑜𝑛𝑑𝑜𝑐𝑖𝑒𝑙𝑜</m:t>
                                  </m:r>
                                </m:sub>
                              </m:sSub>
                            </m:e>
                          </m:d>
                        </m:e>
                      </m:func>
                    </m:oMath>
                  </m:oMathPara>
                </a14:m>
                <a:endParaRPr lang="it-IT" dirty="0"/>
              </a:p>
            </p:txBody>
          </p:sp>
        </mc:Choice>
        <mc:Fallback xmlns="">
          <p:sp>
            <p:nvSpPr>
              <p:cNvPr id="10" name="Rettangolo 9"/>
              <p:cNvSpPr>
                <a:spLocks noRot="1" noChangeAspect="1" noMove="1" noResize="1" noEditPoints="1" noAdjustHandles="1" noChangeArrowheads="1" noChangeShapeType="1" noTextEdit="1"/>
              </p:cNvSpPr>
              <p:nvPr/>
            </p:nvSpPr>
            <p:spPr>
              <a:xfrm>
                <a:off x="1835696" y="6114013"/>
                <a:ext cx="6264696" cy="411331"/>
              </a:xfrm>
              <a:prstGeom prst="rect">
                <a:avLst/>
              </a:prstGeom>
              <a:blipFill rotWithShape="1">
                <a:blip r:embed="rId4"/>
                <a:stretch>
                  <a:fillRect b="-8696"/>
                </a:stretch>
              </a:blipFill>
              <a:ln>
                <a:solidFill>
                  <a:srgbClr val="FF0000"/>
                </a:solidFill>
              </a:ln>
            </p:spPr>
            <p:txBody>
              <a:bodyPr/>
              <a:lstStyle/>
              <a:p>
                <a:r>
                  <a:rPr lang="it-IT">
                    <a:noFill/>
                  </a:rPr>
                  <a:t> </a:t>
                </a:r>
              </a:p>
            </p:txBody>
          </p:sp>
        </mc:Fallback>
      </mc:AlternateContent>
    </p:spTree>
    <p:extLst>
      <p:ext uri="{BB962C8B-B14F-4D97-AF65-F5344CB8AC3E}">
        <p14:creationId xmlns:p14="http://schemas.microsoft.com/office/powerpoint/2010/main" val="4167002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 </a:t>
            </a:r>
            <a:endParaRPr lang="it-IT" dirty="0"/>
          </a:p>
        </p:txBody>
      </p:sp>
      <p:sp>
        <p:nvSpPr>
          <p:cNvPr id="4" name="CasellaDiTesto 3"/>
          <p:cNvSpPr txBox="1"/>
          <p:nvPr/>
        </p:nvSpPr>
        <p:spPr>
          <a:xfrm>
            <a:off x="1547664" y="1268760"/>
            <a:ext cx="7344816" cy="461665"/>
          </a:xfrm>
          <a:prstGeom prst="rect">
            <a:avLst/>
          </a:prstGeom>
          <a:noFill/>
        </p:spPr>
        <p:txBody>
          <a:bodyPr wrap="square" rtlCol="0">
            <a:spAutoFit/>
          </a:bodyPr>
          <a:lstStyle/>
          <a:p>
            <a:pPr algn="ctr"/>
            <a:r>
              <a:rPr lang="it-IT" sz="2400" dirty="0" smtClean="0">
                <a:solidFill>
                  <a:srgbClr val="FF0000"/>
                </a:solidFill>
              </a:rPr>
              <a:t>Progetto 3: misurare </a:t>
            </a:r>
            <a:r>
              <a:rPr lang="it-IT" sz="2400" dirty="0">
                <a:solidFill>
                  <a:srgbClr val="FF0000"/>
                </a:solidFill>
              </a:rPr>
              <a:t>la </a:t>
            </a:r>
            <a:r>
              <a:rPr lang="it-IT" sz="2400" dirty="0" smtClean="0">
                <a:solidFill>
                  <a:srgbClr val="FF0000"/>
                </a:solidFill>
              </a:rPr>
              <a:t>magnitudine apparente</a:t>
            </a:r>
            <a:endParaRPr lang="it-IT" sz="2400" dirty="0">
              <a:solidFill>
                <a:srgbClr val="FF0000"/>
              </a:solidFill>
            </a:endParaRPr>
          </a:p>
        </p:txBody>
      </p:sp>
      <p:sp>
        <p:nvSpPr>
          <p:cNvPr id="9" name="Rettangolo 8"/>
          <p:cNvSpPr/>
          <p:nvPr/>
        </p:nvSpPr>
        <p:spPr>
          <a:xfrm>
            <a:off x="1732365" y="2089879"/>
            <a:ext cx="6750496" cy="3416320"/>
          </a:xfrm>
          <a:prstGeom prst="rect">
            <a:avLst/>
          </a:prstGeom>
          <a:solidFill>
            <a:schemeClr val="bg2">
              <a:lumMod val="20000"/>
              <a:lumOff val="80000"/>
            </a:schemeClr>
          </a:solidFill>
          <a:ln>
            <a:solidFill>
              <a:schemeClr val="tx1"/>
            </a:solidFill>
          </a:ln>
        </p:spPr>
        <p:txBody>
          <a:bodyPr wrap="square">
            <a:spAutoFit/>
          </a:bodyPr>
          <a:lstStyle/>
          <a:p>
            <a:r>
              <a:rPr lang="it-IT" dirty="0"/>
              <a:t>Per </a:t>
            </a:r>
            <a:r>
              <a:rPr lang="it-IT" dirty="0" smtClean="0"/>
              <a:t>passare dalla magnitudine STRUMENTALE alla magnitudine APPARENTE </a:t>
            </a:r>
            <a:r>
              <a:rPr lang="it-IT" dirty="0"/>
              <a:t>di una stella </a:t>
            </a:r>
            <a:r>
              <a:rPr lang="it-IT" dirty="0" smtClean="0"/>
              <a:t>secondo la scala di </a:t>
            </a:r>
            <a:r>
              <a:rPr lang="it-IT" dirty="0" err="1" smtClean="0"/>
              <a:t>Pogson</a:t>
            </a:r>
            <a:r>
              <a:rPr lang="it-IT" dirty="0" smtClean="0"/>
              <a:t>, quello che serve è una </a:t>
            </a:r>
            <a:r>
              <a:rPr lang="it-IT" u="sng" dirty="0" smtClean="0"/>
              <a:t>stella di riferimento di cui sia nota a priori la magnitudine.</a:t>
            </a:r>
            <a:r>
              <a:rPr lang="it-IT" dirty="0" smtClean="0"/>
              <a:t>  </a:t>
            </a:r>
            <a:br>
              <a:rPr lang="it-IT" dirty="0" smtClean="0"/>
            </a:br>
            <a:endParaRPr lang="it-IT" dirty="0" smtClean="0"/>
          </a:p>
          <a:p>
            <a:r>
              <a:rPr lang="it-IT" dirty="0" smtClean="0"/>
              <a:t>Nel campo di vista che contiene la stella da studiare ci sono in genere parecchie altre stelle di magnitudine APPARENTE nota, i cui valori possono essere ottenuti dalle cartine stellari di riferimento o da atlanti digitalizzati come </a:t>
            </a:r>
            <a:r>
              <a:rPr lang="it-IT" dirty="0" smtClean="0">
                <a:solidFill>
                  <a:srgbClr val="FF0000"/>
                </a:solidFill>
              </a:rPr>
              <a:t>ALADIN</a:t>
            </a:r>
            <a:r>
              <a:rPr lang="it-IT" dirty="0" smtClean="0"/>
              <a:t>.</a:t>
            </a:r>
            <a:br>
              <a:rPr lang="it-IT" dirty="0" smtClean="0"/>
            </a:br>
            <a:endParaRPr lang="it-IT" dirty="0" smtClean="0"/>
          </a:p>
          <a:p>
            <a:r>
              <a:rPr lang="it-IT" dirty="0" smtClean="0"/>
              <a:t>Nota la magnitudine della stella di riferimento, la relazione di </a:t>
            </a:r>
            <a:r>
              <a:rPr lang="it-IT" dirty="0" err="1" smtClean="0"/>
              <a:t>Pogson</a:t>
            </a:r>
            <a:r>
              <a:rPr lang="it-IT" dirty="0" smtClean="0"/>
              <a:t> permette poi il calcolo della magnitudine APPARENTE della stella ignota.</a:t>
            </a:r>
          </a:p>
        </p:txBody>
      </p:sp>
      <mc:AlternateContent xmlns:mc="http://schemas.openxmlformats.org/markup-compatibility/2006" xmlns:a14="http://schemas.microsoft.com/office/drawing/2010/main">
        <mc:Choice Requires="a14">
          <p:sp>
            <p:nvSpPr>
              <p:cNvPr id="3" name="CasellaDiTesto 2"/>
              <p:cNvSpPr txBox="1"/>
              <p:nvPr/>
            </p:nvSpPr>
            <p:spPr>
              <a:xfrm>
                <a:off x="2051720" y="5661248"/>
                <a:ext cx="5975354" cy="720582"/>
              </a:xfrm>
              <a:prstGeom prst="rect">
                <a:avLst/>
              </a:prstGeom>
              <a:solidFill>
                <a:schemeClr val="tx2">
                  <a:lumMod val="20000"/>
                  <a:lumOff val="80000"/>
                </a:schemeClr>
              </a:solid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a:rPr>
                          </m:ctrlPr>
                        </m:sSubPr>
                        <m:e>
                          <m:r>
                            <a:rPr lang="it-IT" b="0" i="1" smtClean="0">
                              <a:latin typeface="Cambria Math"/>
                            </a:rPr>
                            <m:t>𝑚</m:t>
                          </m:r>
                        </m:e>
                        <m:sub>
                          <m:r>
                            <a:rPr lang="it-IT" b="0" i="1" smtClean="0">
                              <a:latin typeface="Cambria Math"/>
                            </a:rPr>
                            <m:t>𝑎𝑝𝑝𝑎𝑟𝑒𝑛𝑡𝑒</m:t>
                          </m:r>
                        </m:sub>
                      </m:sSub>
                      <m:r>
                        <a:rPr lang="it-IT" b="0" i="1" smtClean="0">
                          <a:latin typeface="Cambria Math"/>
                        </a:rPr>
                        <m:t>=</m:t>
                      </m:r>
                      <m:sSub>
                        <m:sSubPr>
                          <m:ctrlPr>
                            <a:rPr lang="it-IT" b="0" i="1" smtClean="0">
                              <a:latin typeface="Cambria Math"/>
                            </a:rPr>
                          </m:ctrlPr>
                        </m:sSubPr>
                        <m:e>
                          <m:r>
                            <a:rPr lang="it-IT" b="0" i="1" smtClean="0">
                              <a:latin typeface="Cambria Math"/>
                            </a:rPr>
                            <m:t>𝑚</m:t>
                          </m:r>
                        </m:e>
                        <m:sub>
                          <m:r>
                            <a:rPr lang="it-IT" b="0" i="1" smtClean="0">
                              <a:latin typeface="Cambria Math"/>
                            </a:rPr>
                            <m:t>𝑟𝑖𝑓𝑒𝑟𝑖𝑚𝑒𝑛𝑡𝑜</m:t>
                          </m:r>
                        </m:sub>
                      </m:sSub>
                      <m:r>
                        <a:rPr lang="it-IT" b="0" i="1" smtClean="0">
                          <a:latin typeface="Cambria Math"/>
                        </a:rPr>
                        <m:t>−2,5∗</m:t>
                      </m:r>
                      <m:func>
                        <m:funcPr>
                          <m:ctrlPr>
                            <a:rPr lang="it-IT" b="0" i="1" smtClean="0">
                              <a:latin typeface="Cambria Math"/>
                            </a:rPr>
                          </m:ctrlPr>
                        </m:funcPr>
                        <m:fName>
                          <m:sSub>
                            <m:sSubPr>
                              <m:ctrlPr>
                                <a:rPr lang="it-IT" b="0" i="1" smtClean="0">
                                  <a:latin typeface="Cambria Math"/>
                                </a:rPr>
                              </m:ctrlPr>
                            </m:sSubPr>
                            <m:e>
                              <m:r>
                                <m:rPr>
                                  <m:sty m:val="p"/>
                                </m:rPr>
                                <a:rPr lang="it-IT" b="0" i="0" smtClean="0">
                                  <a:latin typeface="Cambria Math"/>
                                </a:rPr>
                                <m:t>log</m:t>
                              </m:r>
                            </m:e>
                            <m:sub>
                              <m:r>
                                <a:rPr lang="it-IT" b="0" i="1" smtClean="0">
                                  <a:latin typeface="Cambria Math"/>
                                </a:rPr>
                                <m:t>10</m:t>
                              </m:r>
                            </m:sub>
                          </m:sSub>
                        </m:fName>
                        <m:e>
                          <m:d>
                            <m:dPr>
                              <m:ctrlPr>
                                <a:rPr lang="it-IT" b="0" i="1" smtClean="0">
                                  <a:latin typeface="Cambria Math"/>
                                </a:rPr>
                              </m:ctrlPr>
                            </m:dPr>
                            <m:e>
                              <m:f>
                                <m:fPr>
                                  <m:ctrlPr>
                                    <a:rPr lang="it-IT" b="0" i="1" smtClean="0">
                                      <a:latin typeface="Cambria Math"/>
                                    </a:rPr>
                                  </m:ctrlPr>
                                </m:fPr>
                                <m:num>
                                  <m:sSub>
                                    <m:sSubPr>
                                      <m:ctrlPr>
                                        <a:rPr lang="it-IT" b="0" i="1" smtClean="0">
                                          <a:latin typeface="Cambria Math"/>
                                        </a:rPr>
                                      </m:ctrlPr>
                                    </m:sSubPr>
                                    <m:e>
                                      <m:r>
                                        <a:rPr lang="it-IT" b="0" i="1" smtClean="0">
                                          <a:latin typeface="Cambria Math"/>
                                        </a:rPr>
                                        <m:t>𝐼</m:t>
                                      </m:r>
                                    </m:e>
                                    <m:sub>
                                      <m:r>
                                        <a:rPr lang="it-IT" b="0" i="1" smtClean="0">
                                          <a:latin typeface="Cambria Math"/>
                                        </a:rPr>
                                        <m:t>𝑎𝑝𝑝𝑎𝑟𝑒𝑛𝑡𝑒</m:t>
                                      </m:r>
                                      <m:r>
                                        <a:rPr lang="it-IT" b="0" i="1" smtClean="0">
                                          <a:latin typeface="Cambria Math"/>
                                        </a:rPr>
                                        <m:t> </m:t>
                                      </m:r>
                                      <m:r>
                                        <a:rPr lang="it-IT" b="0" i="1" smtClean="0">
                                          <a:latin typeface="Cambria Math"/>
                                        </a:rPr>
                                        <m:t>𝐴𝐷𝑈</m:t>
                                      </m:r>
                                    </m:sub>
                                  </m:sSub>
                                </m:num>
                                <m:den>
                                  <m:sSub>
                                    <m:sSubPr>
                                      <m:ctrlPr>
                                        <a:rPr lang="it-IT" b="0" i="1" smtClean="0">
                                          <a:latin typeface="Cambria Math"/>
                                        </a:rPr>
                                      </m:ctrlPr>
                                    </m:sSubPr>
                                    <m:e>
                                      <m:r>
                                        <a:rPr lang="it-IT" b="0" i="1" smtClean="0">
                                          <a:latin typeface="Cambria Math"/>
                                        </a:rPr>
                                        <m:t>𝐼</m:t>
                                      </m:r>
                                    </m:e>
                                    <m:sub>
                                      <m:r>
                                        <a:rPr lang="it-IT" b="0" i="1" smtClean="0">
                                          <a:latin typeface="Cambria Math"/>
                                        </a:rPr>
                                        <m:t>𝑟𝑖𝑓𝑒𝑟𝑖𝑚𝑒𝑛𝑡𝑜</m:t>
                                      </m:r>
                                      <m:r>
                                        <a:rPr lang="it-IT" b="0" i="1" smtClean="0">
                                          <a:latin typeface="Cambria Math"/>
                                        </a:rPr>
                                        <m:t> </m:t>
                                      </m:r>
                                      <m:r>
                                        <a:rPr lang="it-IT" b="0" i="1" smtClean="0">
                                          <a:latin typeface="Cambria Math"/>
                                        </a:rPr>
                                        <m:t>𝐴𝐷𝑈</m:t>
                                      </m:r>
                                    </m:sub>
                                  </m:sSub>
                                </m:den>
                              </m:f>
                            </m:e>
                          </m:d>
                        </m:e>
                      </m:func>
                    </m:oMath>
                  </m:oMathPara>
                </a14:m>
                <a:endParaRPr lang="it-IT"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2051720" y="5661248"/>
                <a:ext cx="5975354" cy="720582"/>
              </a:xfrm>
              <a:prstGeom prst="rect">
                <a:avLst/>
              </a:prstGeom>
              <a:blipFill rotWithShape="1">
                <a:blip r:embed="rId3"/>
                <a:stretch>
                  <a:fillRect/>
                </a:stretch>
              </a:blipFill>
              <a:ln>
                <a:solidFill>
                  <a:srgbClr val="FF0000"/>
                </a:solidFill>
              </a:ln>
            </p:spPr>
            <p:txBody>
              <a:bodyPr/>
              <a:lstStyle/>
              <a:p>
                <a:r>
                  <a:rPr lang="it-IT">
                    <a:noFill/>
                  </a:rPr>
                  <a:t> </a:t>
                </a:r>
              </a:p>
            </p:txBody>
          </p:sp>
        </mc:Fallback>
      </mc:AlternateContent>
    </p:spTree>
    <p:extLst>
      <p:ext uri="{BB962C8B-B14F-4D97-AF65-F5344CB8AC3E}">
        <p14:creationId xmlns:p14="http://schemas.microsoft.com/office/powerpoint/2010/main" val="2326568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403648" y="1268760"/>
            <a:ext cx="7488832" cy="461665"/>
          </a:xfrm>
          <a:prstGeom prst="rect">
            <a:avLst/>
          </a:prstGeom>
          <a:noFill/>
        </p:spPr>
        <p:txBody>
          <a:bodyPr wrap="square" rtlCol="0">
            <a:spAutoFit/>
          </a:bodyPr>
          <a:lstStyle/>
          <a:p>
            <a:pPr algn="ctr"/>
            <a:r>
              <a:rPr lang="it-IT" sz="2400" dirty="0" smtClean="0">
                <a:solidFill>
                  <a:srgbClr val="FF0000"/>
                </a:solidFill>
              </a:rPr>
              <a:t>Progetto 3: misurare </a:t>
            </a:r>
            <a:r>
              <a:rPr lang="it-IT" sz="2400" dirty="0">
                <a:solidFill>
                  <a:srgbClr val="FF0000"/>
                </a:solidFill>
              </a:rPr>
              <a:t>la </a:t>
            </a:r>
            <a:r>
              <a:rPr lang="it-IT" sz="2400" dirty="0" smtClean="0">
                <a:solidFill>
                  <a:srgbClr val="FF0000"/>
                </a:solidFill>
              </a:rPr>
              <a:t>magnitudine apparente</a:t>
            </a:r>
            <a:endParaRPr lang="it-IT" sz="2400" dirty="0">
              <a:solidFill>
                <a:srgbClr val="FF0000"/>
              </a:solidFill>
            </a:endParaRPr>
          </a:p>
        </p:txBody>
      </p:sp>
      <p:sp>
        <p:nvSpPr>
          <p:cNvPr id="8" name="Rettangolo arrotondato 7"/>
          <p:cNvSpPr/>
          <p:nvPr/>
        </p:nvSpPr>
        <p:spPr>
          <a:xfrm>
            <a:off x="5379544" y="1956764"/>
            <a:ext cx="2592288" cy="147223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accent4">
                    <a:lumMod val="75000"/>
                  </a:schemeClr>
                </a:solidFill>
              </a:rPr>
              <a:t>A fianco ad alcune stelle è visibile un numero che esprime la loro magnitudine apparente</a:t>
            </a:r>
            <a:endParaRPr lang="it-IT" dirty="0">
              <a:solidFill>
                <a:schemeClr val="accent4">
                  <a:lumMod val="75000"/>
                </a:schemeClr>
              </a:solidFill>
            </a:endParaRPr>
          </a:p>
        </p:txBody>
      </p:sp>
      <p:sp>
        <p:nvSpPr>
          <p:cNvPr id="9" name="Freccia a destra 8"/>
          <p:cNvSpPr/>
          <p:nvPr/>
        </p:nvSpPr>
        <p:spPr>
          <a:xfrm rot="8639238">
            <a:off x="4365545" y="2494173"/>
            <a:ext cx="841984" cy="3163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Ovale 2"/>
          <p:cNvSpPr/>
          <p:nvPr/>
        </p:nvSpPr>
        <p:spPr>
          <a:xfrm>
            <a:off x="1763688" y="4761337"/>
            <a:ext cx="3923928" cy="20966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00"/>
                </a:solidFill>
              </a:rPr>
              <a:t>Queste cartine si trovano in appositi siti web, come l’A.A.V.S.O. In alternativa, si possono usare i cataloghi contenuti in VIZIER e utilizzabili in ALADIN</a:t>
            </a:r>
            <a:endParaRPr lang="it-IT" dirty="0">
              <a:solidFill>
                <a:srgbClr val="FF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1" y="1794416"/>
            <a:ext cx="3070287" cy="29307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397" y="3789040"/>
            <a:ext cx="2992163" cy="271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ccia a destra 9"/>
          <p:cNvSpPr/>
          <p:nvPr/>
        </p:nvSpPr>
        <p:spPr>
          <a:xfrm rot="21074840">
            <a:off x="4987912" y="5786741"/>
            <a:ext cx="841984" cy="3163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108101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3" name="Rectangle 2"/>
          <p:cNvSpPr>
            <a:spLocks noGrp="1"/>
          </p:cNvSpPr>
          <p:nvPr>
            <p:ph type="subTitle" idx="1"/>
          </p:nvPr>
        </p:nvSpPr>
        <p:spPr>
          <a:xfrm>
            <a:off x="1331640" y="1946449"/>
            <a:ext cx="7560840" cy="4578895"/>
          </a:xfrm>
          <a:solidFill>
            <a:schemeClr val="accent3">
              <a:lumMod val="40000"/>
              <a:lumOff val="60000"/>
              <a:alpha val="52000"/>
            </a:schemeClr>
          </a:solidFill>
          <a:ln>
            <a:solidFill>
              <a:schemeClr val="accent6">
                <a:lumMod val="75000"/>
              </a:schemeClr>
            </a:solidFill>
          </a:ln>
        </p:spPr>
        <p:txBody>
          <a:bodyPr>
            <a:normAutofit/>
          </a:bodyPr>
          <a:lstStyle/>
          <a:p>
            <a:pPr>
              <a:buClr>
                <a:srgbClr val="FF0000"/>
              </a:buClr>
            </a:pPr>
            <a:r>
              <a:rPr lang="it-IT" sz="2000" dirty="0" smtClean="0">
                <a:solidFill>
                  <a:schemeClr val="tx1"/>
                </a:solidFill>
              </a:rPr>
              <a:t>La magnitudine apparente di una stella è sicuramente utile per misurare le </a:t>
            </a:r>
            <a:r>
              <a:rPr lang="it-IT" sz="2000" u="sng" dirty="0" smtClean="0">
                <a:solidFill>
                  <a:schemeClr val="tx1"/>
                </a:solidFill>
              </a:rPr>
              <a:t>variazioni di luminosità </a:t>
            </a:r>
            <a:r>
              <a:rPr lang="it-IT" sz="2000" dirty="0" smtClean="0">
                <a:solidFill>
                  <a:schemeClr val="tx1"/>
                </a:solidFill>
              </a:rPr>
              <a:t>degli astri, ma </a:t>
            </a:r>
            <a:r>
              <a:rPr lang="it-IT" sz="2000" b="1" dirty="0" smtClean="0">
                <a:solidFill>
                  <a:srgbClr val="FF0000"/>
                </a:solidFill>
              </a:rPr>
              <a:t>NON</a:t>
            </a:r>
            <a:r>
              <a:rPr lang="it-IT" sz="2000" dirty="0" smtClean="0">
                <a:solidFill>
                  <a:schemeClr val="tx1"/>
                </a:solidFill>
              </a:rPr>
              <a:t> ci dice nulla sulla luminosità </a:t>
            </a:r>
            <a:r>
              <a:rPr lang="it-IT" sz="2000" b="1" dirty="0" smtClean="0">
                <a:solidFill>
                  <a:srgbClr val="FF0000"/>
                </a:solidFill>
              </a:rPr>
              <a:t>VERA</a:t>
            </a:r>
            <a:r>
              <a:rPr lang="it-IT" sz="2000" dirty="0" smtClean="0">
                <a:solidFill>
                  <a:schemeClr val="tx1"/>
                </a:solidFill>
              </a:rPr>
              <a:t> dell’oggetto !!!! A tal fine, bisogna conoscere la </a:t>
            </a:r>
            <a:r>
              <a:rPr lang="it-IT" sz="2000" b="1" dirty="0" smtClean="0">
                <a:solidFill>
                  <a:srgbClr val="FF0000"/>
                </a:solidFill>
              </a:rPr>
              <a:t>DISTANZA</a:t>
            </a:r>
            <a:r>
              <a:rPr lang="it-IT" sz="2000" dirty="0" smtClean="0">
                <a:solidFill>
                  <a:schemeClr val="tx1"/>
                </a:solidFill>
              </a:rPr>
              <a:t>.</a:t>
            </a:r>
          </a:p>
          <a:p>
            <a:pPr>
              <a:buClr>
                <a:srgbClr val="FF0000"/>
              </a:buClr>
            </a:pPr>
            <a:endParaRPr lang="it-IT" sz="2000" dirty="0" smtClean="0">
              <a:solidFill>
                <a:schemeClr val="tx1"/>
              </a:solidFill>
            </a:endParaRPr>
          </a:p>
        </p:txBody>
      </p:sp>
      <p:sp>
        <p:nvSpPr>
          <p:cNvPr id="4" name="CasellaDiTesto 3"/>
          <p:cNvSpPr txBox="1"/>
          <p:nvPr/>
        </p:nvSpPr>
        <p:spPr>
          <a:xfrm>
            <a:off x="2314112" y="1268760"/>
            <a:ext cx="5657720" cy="461665"/>
          </a:xfrm>
          <a:prstGeom prst="rect">
            <a:avLst/>
          </a:prstGeom>
          <a:noFill/>
        </p:spPr>
        <p:txBody>
          <a:bodyPr wrap="square" rtlCol="0">
            <a:spAutoFit/>
          </a:bodyPr>
          <a:lstStyle/>
          <a:p>
            <a:pPr algn="ctr"/>
            <a:r>
              <a:rPr lang="it-IT" sz="2400" dirty="0" smtClean="0">
                <a:solidFill>
                  <a:srgbClr val="FF0000"/>
                </a:solidFill>
              </a:rPr>
              <a:t>…ma c’è un problema !</a:t>
            </a:r>
            <a:endParaRPr lang="it-IT" sz="2400" dirty="0">
              <a:solidFill>
                <a:srgbClr val="FF0000"/>
              </a:solidFill>
            </a:endParaRPr>
          </a:p>
        </p:txBody>
      </p:sp>
      <p:pic>
        <p:nvPicPr>
          <p:cNvPr id="7" name="Immagine 6"/>
          <p:cNvPicPr>
            <a:picLocks noChangeAspect="1"/>
          </p:cNvPicPr>
          <p:nvPr/>
        </p:nvPicPr>
        <p:blipFill>
          <a:blip r:embed="rId3"/>
          <a:stretch>
            <a:fillRect/>
          </a:stretch>
        </p:blipFill>
        <p:spPr>
          <a:xfrm>
            <a:off x="3187694" y="3296082"/>
            <a:ext cx="5317591" cy="3120720"/>
          </a:xfrm>
          <a:prstGeom prst="rect">
            <a:avLst/>
          </a:prstGeom>
          <a:ln>
            <a:solidFill>
              <a:schemeClr val="accent4"/>
            </a:solidFill>
          </a:ln>
        </p:spPr>
      </p:pic>
    </p:spTree>
    <p:extLst>
      <p:ext uri="{BB962C8B-B14F-4D97-AF65-F5344CB8AC3E}">
        <p14:creationId xmlns:p14="http://schemas.microsoft.com/office/powerpoint/2010/main" val="3396994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3" name="Rectangle 2"/>
          <p:cNvSpPr>
            <a:spLocks noGrp="1"/>
          </p:cNvSpPr>
          <p:nvPr>
            <p:ph type="subTitle" idx="1"/>
          </p:nvPr>
        </p:nvSpPr>
        <p:spPr>
          <a:xfrm>
            <a:off x="1362552" y="4077072"/>
            <a:ext cx="7560840" cy="2448272"/>
          </a:xfrm>
          <a:solidFill>
            <a:schemeClr val="accent3">
              <a:lumMod val="40000"/>
              <a:lumOff val="60000"/>
              <a:alpha val="52000"/>
            </a:schemeClr>
          </a:solidFill>
          <a:ln>
            <a:solidFill>
              <a:schemeClr val="accent6">
                <a:lumMod val="75000"/>
              </a:schemeClr>
            </a:solidFill>
          </a:ln>
        </p:spPr>
        <p:txBody>
          <a:bodyPr>
            <a:noAutofit/>
          </a:bodyPr>
          <a:lstStyle/>
          <a:p>
            <a:pPr>
              <a:buClr>
                <a:srgbClr val="FF0000"/>
              </a:buClr>
            </a:pPr>
            <a:r>
              <a:rPr lang="it-IT" sz="2000" dirty="0" smtClean="0">
                <a:solidFill>
                  <a:schemeClr val="tx1"/>
                </a:solidFill>
              </a:rPr>
              <a:t>Definisco </a:t>
            </a:r>
            <a:r>
              <a:rPr lang="it-IT" sz="2000" dirty="0" smtClean="0">
                <a:solidFill>
                  <a:srgbClr val="FF0000"/>
                </a:solidFill>
              </a:rPr>
              <a:t>magnitudine ASSOLUTA </a:t>
            </a:r>
            <a:r>
              <a:rPr lang="it-IT" sz="2000" dirty="0" smtClean="0">
                <a:solidFill>
                  <a:schemeClr val="tx1"/>
                </a:solidFill>
              </a:rPr>
              <a:t>di una stella la sua magnitudine apparente quando è posta ad una distanza convenzionale di </a:t>
            </a:r>
            <a:r>
              <a:rPr lang="it-IT" sz="2000" u="sng" dirty="0" smtClean="0">
                <a:solidFill>
                  <a:schemeClr val="tx1"/>
                </a:solidFill>
              </a:rPr>
              <a:t>10 parsec </a:t>
            </a:r>
            <a:r>
              <a:rPr lang="it-IT" sz="2000" dirty="0" smtClean="0">
                <a:solidFill>
                  <a:schemeClr val="tx1"/>
                </a:solidFill>
              </a:rPr>
              <a:t>(pari a 32,6 anni luce).</a:t>
            </a:r>
          </a:p>
          <a:p>
            <a:pPr>
              <a:buClr>
                <a:srgbClr val="FF0000"/>
              </a:buClr>
            </a:pPr>
            <a:r>
              <a:rPr lang="it-IT" sz="2000" dirty="0" smtClean="0">
                <a:solidFill>
                  <a:schemeClr val="tx1"/>
                </a:solidFill>
              </a:rPr>
              <a:t>La magnitudine ASSOLUTA esprime la </a:t>
            </a:r>
            <a:r>
              <a:rPr lang="it-IT" sz="2000" dirty="0" smtClean="0">
                <a:solidFill>
                  <a:srgbClr val="FF0000"/>
                </a:solidFill>
              </a:rPr>
              <a:t>VERA</a:t>
            </a:r>
            <a:r>
              <a:rPr lang="it-IT" sz="2000" dirty="0" smtClean="0">
                <a:solidFill>
                  <a:schemeClr val="tx1"/>
                </a:solidFill>
              </a:rPr>
              <a:t> intensità luminosa della stella in rapporto alle altre, perché ottenuta considerando </a:t>
            </a:r>
            <a:r>
              <a:rPr lang="it-IT" sz="2000" dirty="0" smtClean="0">
                <a:solidFill>
                  <a:srgbClr val="FF0000"/>
                </a:solidFill>
              </a:rPr>
              <a:t>tutte le stelle alla stessa distanza!</a:t>
            </a:r>
          </a:p>
        </p:txBody>
      </p:sp>
      <p:sp>
        <p:nvSpPr>
          <p:cNvPr id="4" name="CasellaDiTesto 3"/>
          <p:cNvSpPr txBox="1"/>
          <p:nvPr/>
        </p:nvSpPr>
        <p:spPr>
          <a:xfrm>
            <a:off x="1475656" y="1311151"/>
            <a:ext cx="7337202" cy="461665"/>
          </a:xfrm>
          <a:prstGeom prst="rect">
            <a:avLst/>
          </a:prstGeom>
          <a:noFill/>
        </p:spPr>
        <p:txBody>
          <a:bodyPr wrap="square" rtlCol="0">
            <a:spAutoFit/>
          </a:bodyPr>
          <a:lstStyle/>
          <a:p>
            <a:pPr algn="ctr"/>
            <a:r>
              <a:rPr lang="it-IT" sz="2400" dirty="0" smtClean="0">
                <a:solidFill>
                  <a:srgbClr val="FF0000"/>
                </a:solidFill>
              </a:rPr>
              <a:t>Progetto 3: dalla luminosità alla distanza delle stelle</a:t>
            </a:r>
            <a:endParaRPr lang="it-IT" sz="2400" dirty="0">
              <a:solidFill>
                <a:srgbClr val="FF0000"/>
              </a:solidFill>
            </a:endParaRPr>
          </a:p>
        </p:txBody>
      </p:sp>
      <p:sp>
        <p:nvSpPr>
          <p:cNvPr id="7" name="Rettangolo 6"/>
          <p:cNvSpPr/>
          <p:nvPr/>
        </p:nvSpPr>
        <p:spPr>
          <a:xfrm>
            <a:off x="1396034" y="2085816"/>
            <a:ext cx="7416824" cy="1631216"/>
          </a:xfrm>
          <a:prstGeom prst="rect">
            <a:avLst/>
          </a:prstGeom>
          <a:solidFill>
            <a:schemeClr val="accent3">
              <a:lumMod val="20000"/>
              <a:lumOff val="80000"/>
            </a:schemeClr>
          </a:solidFill>
          <a:ln>
            <a:solidFill>
              <a:schemeClr val="tx1"/>
            </a:solidFill>
          </a:ln>
        </p:spPr>
        <p:txBody>
          <a:bodyPr wrap="square">
            <a:spAutoFit/>
          </a:bodyPr>
          <a:lstStyle/>
          <a:p>
            <a:r>
              <a:rPr lang="it-IT" sz="2000" dirty="0"/>
              <a:t>La </a:t>
            </a:r>
            <a:r>
              <a:rPr lang="it-IT" sz="2000" dirty="0" smtClean="0">
                <a:solidFill>
                  <a:srgbClr val="FF0000"/>
                </a:solidFill>
              </a:rPr>
              <a:t>magnitudine </a:t>
            </a:r>
            <a:r>
              <a:rPr lang="it-IT" sz="2000" dirty="0">
                <a:solidFill>
                  <a:srgbClr val="FF0000"/>
                </a:solidFill>
              </a:rPr>
              <a:t>APPARENTE </a:t>
            </a:r>
            <a:r>
              <a:rPr lang="it-IT" sz="2000" dirty="0"/>
              <a:t>non </a:t>
            </a:r>
            <a:r>
              <a:rPr lang="it-IT" sz="2000" dirty="0" smtClean="0"/>
              <a:t>esprime, quindi, la </a:t>
            </a:r>
            <a:r>
              <a:rPr lang="it-IT" sz="2000" dirty="0"/>
              <a:t>vera luminosità della stella in quanto </a:t>
            </a:r>
            <a:r>
              <a:rPr lang="it-IT" sz="2000" dirty="0" smtClean="0"/>
              <a:t>essa dipende </a:t>
            </a:r>
            <a:r>
              <a:rPr lang="it-IT" sz="2000" dirty="0"/>
              <a:t>dalla distanza:  </a:t>
            </a:r>
            <a:r>
              <a:rPr lang="it-IT" sz="2000" dirty="0" smtClean="0"/>
              <a:t>infatti, ci </a:t>
            </a:r>
            <a:r>
              <a:rPr lang="it-IT" sz="2000" dirty="0"/>
              <a:t>appare più intensa una piccola stella vicina che una grande stella posta molto, ma molto </a:t>
            </a:r>
            <a:r>
              <a:rPr lang="it-IT" sz="2000" dirty="0" smtClean="0"/>
              <a:t>più lontano</a:t>
            </a:r>
            <a:r>
              <a:rPr lang="it-IT" sz="2000" dirty="0"/>
              <a:t>…</a:t>
            </a:r>
            <a:br>
              <a:rPr lang="it-IT" sz="2000" dirty="0"/>
            </a:br>
            <a:endParaRPr lang="it-IT" sz="2000" dirty="0"/>
          </a:p>
        </p:txBody>
      </p:sp>
    </p:spTree>
    <p:extLst>
      <p:ext uri="{BB962C8B-B14F-4D97-AF65-F5344CB8AC3E}">
        <p14:creationId xmlns:p14="http://schemas.microsoft.com/office/powerpoint/2010/main" val="40925764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 </a:t>
            </a:r>
            <a:endParaRPr lang="it-IT" dirty="0"/>
          </a:p>
        </p:txBody>
      </p:sp>
      <p:sp>
        <p:nvSpPr>
          <p:cNvPr id="4" name="CasellaDiTesto 3"/>
          <p:cNvSpPr txBox="1"/>
          <p:nvPr/>
        </p:nvSpPr>
        <p:spPr>
          <a:xfrm>
            <a:off x="1403648" y="1311151"/>
            <a:ext cx="7488832" cy="461665"/>
          </a:xfrm>
          <a:prstGeom prst="rect">
            <a:avLst/>
          </a:prstGeom>
          <a:noFill/>
        </p:spPr>
        <p:txBody>
          <a:bodyPr wrap="square" rtlCol="0">
            <a:spAutoFit/>
          </a:bodyPr>
          <a:lstStyle/>
          <a:p>
            <a:pPr algn="ctr"/>
            <a:r>
              <a:rPr lang="it-IT" sz="2400" dirty="0">
                <a:solidFill>
                  <a:srgbClr val="FF0000"/>
                </a:solidFill>
              </a:rPr>
              <a:t>Progetto 3: misurare </a:t>
            </a:r>
            <a:r>
              <a:rPr lang="it-IT" sz="2400" dirty="0" smtClean="0">
                <a:solidFill>
                  <a:srgbClr val="FF0000"/>
                </a:solidFill>
              </a:rPr>
              <a:t>la DISTANZA di </a:t>
            </a:r>
            <a:r>
              <a:rPr lang="it-IT" sz="2400" dirty="0">
                <a:solidFill>
                  <a:srgbClr val="FF0000"/>
                </a:solidFill>
              </a:rPr>
              <a:t>una stella</a:t>
            </a:r>
          </a:p>
        </p:txBody>
      </p:sp>
      <mc:AlternateContent xmlns:mc="http://schemas.openxmlformats.org/markup-compatibility/2006" xmlns:a14="http://schemas.microsoft.com/office/drawing/2010/main">
        <mc:Choice Requires="a14">
          <p:sp>
            <p:nvSpPr>
              <p:cNvPr id="6" name="CasellaDiTesto 5"/>
              <p:cNvSpPr txBox="1"/>
              <p:nvPr/>
            </p:nvSpPr>
            <p:spPr>
              <a:xfrm>
                <a:off x="3059832" y="4509120"/>
                <a:ext cx="3888432" cy="400110"/>
              </a:xfrm>
              <a:prstGeom prst="rect">
                <a:avLst/>
              </a:prstGeom>
              <a:solidFill>
                <a:schemeClr val="accent3">
                  <a:lumMod val="20000"/>
                  <a:lumOff val="80000"/>
                </a:schemeClr>
              </a:solidFill>
              <a:ln>
                <a:solidFill>
                  <a:srgbClr val="FF0000"/>
                </a:solidFill>
              </a:ln>
            </p:spPr>
            <p:txBody>
              <a:bodyPr wrap="square" rtlCol="0">
                <a:spAutoFit/>
              </a:bodyPr>
              <a:lstStyle/>
              <a:p>
                <a:pPr>
                  <a:buClr>
                    <a:srgbClr val="FF0000"/>
                  </a:buClr>
                </a:pPr>
                <a14:m>
                  <m:oMathPara xmlns:m="http://schemas.openxmlformats.org/officeDocument/2006/math">
                    <m:oMathParaPr>
                      <m:jc m:val="centerGroup"/>
                    </m:oMathParaPr>
                    <m:oMath xmlns:m="http://schemas.openxmlformats.org/officeDocument/2006/math">
                      <m:r>
                        <a:rPr lang="it-IT" sz="2000" i="1">
                          <a:latin typeface="Cambria Math"/>
                        </a:rPr>
                        <m:t>𝑚</m:t>
                      </m:r>
                      <m:r>
                        <a:rPr lang="it-IT" sz="2000" i="1">
                          <a:latin typeface="Cambria Math"/>
                        </a:rPr>
                        <m:t>−</m:t>
                      </m:r>
                      <m:r>
                        <a:rPr lang="it-IT" sz="2000" i="1">
                          <a:latin typeface="Cambria Math"/>
                        </a:rPr>
                        <m:t>𝑀</m:t>
                      </m:r>
                      <m:r>
                        <a:rPr lang="it-IT" sz="2000" i="1">
                          <a:latin typeface="Cambria Math"/>
                        </a:rPr>
                        <m:t>=5∗</m:t>
                      </m:r>
                      <m:func>
                        <m:funcPr>
                          <m:ctrlPr>
                            <a:rPr lang="it-IT" sz="2000" i="1">
                              <a:latin typeface="Cambria Math"/>
                            </a:rPr>
                          </m:ctrlPr>
                        </m:funcPr>
                        <m:fName>
                          <m:sSub>
                            <m:sSubPr>
                              <m:ctrlPr>
                                <a:rPr lang="it-IT" sz="2000" i="1">
                                  <a:latin typeface="Cambria Math"/>
                                </a:rPr>
                              </m:ctrlPr>
                            </m:sSubPr>
                            <m:e>
                              <m:r>
                                <m:rPr>
                                  <m:sty m:val="p"/>
                                </m:rPr>
                                <a:rPr lang="it-IT" sz="2000">
                                  <a:latin typeface="Cambria Math"/>
                                </a:rPr>
                                <m:t>log</m:t>
                              </m:r>
                            </m:e>
                            <m:sub>
                              <m:r>
                                <a:rPr lang="it-IT" sz="2000" i="1">
                                  <a:latin typeface="Cambria Math"/>
                                </a:rPr>
                                <m:t>10</m:t>
                              </m:r>
                            </m:sub>
                          </m:sSub>
                        </m:fName>
                        <m:e>
                          <m:d>
                            <m:dPr>
                              <m:ctrlPr>
                                <a:rPr lang="it-IT" sz="2000" i="1">
                                  <a:latin typeface="Cambria Math"/>
                                </a:rPr>
                              </m:ctrlPr>
                            </m:dPr>
                            <m:e>
                              <m:r>
                                <a:rPr lang="it-IT" sz="2000" i="1">
                                  <a:latin typeface="Cambria Math"/>
                                </a:rPr>
                                <m:t>𝐷</m:t>
                              </m:r>
                            </m:e>
                          </m:d>
                          <m:r>
                            <a:rPr lang="it-IT" sz="2000" i="1">
                              <a:latin typeface="Cambria Math"/>
                            </a:rPr>
                            <m:t>−5</m:t>
                          </m:r>
                        </m:e>
                      </m:func>
                    </m:oMath>
                  </m:oMathPara>
                </a14:m>
                <a:endParaRPr lang="it-IT" sz="2000" dirty="0"/>
              </a:p>
            </p:txBody>
          </p:sp>
        </mc:Choice>
        <mc:Fallback xmlns="">
          <p:sp>
            <p:nvSpPr>
              <p:cNvPr id="6" name="CasellaDiTesto 5"/>
              <p:cNvSpPr txBox="1">
                <a:spLocks noRot="1" noChangeAspect="1" noMove="1" noResize="1" noEditPoints="1" noAdjustHandles="1" noChangeArrowheads="1" noChangeShapeType="1" noTextEdit="1"/>
              </p:cNvSpPr>
              <p:nvPr/>
            </p:nvSpPr>
            <p:spPr>
              <a:xfrm>
                <a:off x="3059832" y="4509120"/>
                <a:ext cx="3888432" cy="400110"/>
              </a:xfrm>
              <a:prstGeom prst="rect">
                <a:avLst/>
              </a:prstGeom>
              <a:blipFill rotWithShape="1">
                <a:blip r:embed="rId3"/>
                <a:stretch>
                  <a:fillRect b="-14925"/>
                </a:stretch>
              </a:blipFill>
              <a:ln>
                <a:solidFill>
                  <a:srgbClr val="FF0000"/>
                </a:solidFill>
              </a:ln>
            </p:spPr>
            <p:txBody>
              <a:bodyPr/>
              <a:lstStyle/>
              <a:p>
                <a:r>
                  <a:rPr lang="it-IT">
                    <a:noFill/>
                  </a:rPr>
                  <a:t> </a:t>
                </a:r>
              </a:p>
            </p:txBody>
          </p:sp>
        </mc:Fallback>
      </mc:AlternateContent>
      <p:sp>
        <p:nvSpPr>
          <p:cNvPr id="7" name="Rettangolo 6"/>
          <p:cNvSpPr/>
          <p:nvPr/>
        </p:nvSpPr>
        <p:spPr>
          <a:xfrm>
            <a:off x="1259632" y="2276872"/>
            <a:ext cx="7632848" cy="1754326"/>
          </a:xfrm>
          <a:prstGeom prst="rect">
            <a:avLst/>
          </a:prstGeom>
          <a:solidFill>
            <a:schemeClr val="accent2">
              <a:lumMod val="20000"/>
              <a:lumOff val="80000"/>
            </a:schemeClr>
          </a:solidFill>
          <a:ln>
            <a:solidFill>
              <a:schemeClr val="tx1"/>
            </a:solidFill>
          </a:ln>
        </p:spPr>
        <p:txBody>
          <a:bodyPr wrap="square">
            <a:spAutoFit/>
          </a:bodyPr>
          <a:lstStyle/>
          <a:p>
            <a:r>
              <a:rPr lang="it-IT" dirty="0" smtClean="0"/>
              <a:t/>
            </a:r>
            <a:br>
              <a:rPr lang="it-IT" dirty="0" smtClean="0"/>
            </a:br>
            <a:r>
              <a:rPr lang="it-IT" dirty="0" smtClean="0"/>
              <a:t>Sia  </a:t>
            </a:r>
            <a:r>
              <a:rPr lang="it-IT" dirty="0"/>
              <a:t>m = magnitudine </a:t>
            </a:r>
            <a:r>
              <a:rPr lang="it-IT" dirty="0" smtClean="0"/>
              <a:t>APPARENTE (nota, perché misurata al telescopio)</a:t>
            </a:r>
            <a:r>
              <a:rPr lang="it-IT" dirty="0"/>
              <a:t/>
            </a:r>
            <a:br>
              <a:rPr lang="it-IT" dirty="0"/>
            </a:br>
            <a:r>
              <a:rPr lang="it-IT" dirty="0"/>
              <a:t>      M = magnitudine </a:t>
            </a:r>
            <a:r>
              <a:rPr lang="it-IT" dirty="0" smtClean="0"/>
              <a:t>ASSOLUTA  (ignota, perché dipende dalla distanza)</a:t>
            </a:r>
            <a:endParaRPr lang="it-IT" dirty="0"/>
          </a:p>
          <a:p>
            <a:r>
              <a:rPr lang="it-IT" dirty="0"/>
              <a:t>      D = distanza in parsec </a:t>
            </a:r>
            <a:r>
              <a:rPr lang="it-IT" dirty="0" smtClean="0"/>
              <a:t>(1 </a:t>
            </a:r>
            <a:r>
              <a:rPr lang="it-IT" dirty="0"/>
              <a:t>parsec = 3,26 anni luce</a:t>
            </a:r>
            <a:r>
              <a:rPr lang="it-IT" dirty="0" smtClean="0"/>
              <a:t>)</a:t>
            </a:r>
            <a:br>
              <a:rPr lang="it-IT" dirty="0" smtClean="0"/>
            </a:br>
            <a:endParaRPr lang="it-IT" dirty="0"/>
          </a:p>
          <a:p>
            <a:r>
              <a:rPr lang="it-IT" dirty="0"/>
              <a:t>V</a:t>
            </a:r>
            <a:r>
              <a:rPr lang="it-IT" dirty="0" smtClean="0"/>
              <a:t>ale </a:t>
            </a:r>
            <a:r>
              <a:rPr lang="it-IT" dirty="0"/>
              <a:t>allora la relazione:</a:t>
            </a:r>
          </a:p>
        </p:txBody>
      </p:sp>
      <p:sp>
        <p:nvSpPr>
          <p:cNvPr id="3" name="CasellaDiTesto 2"/>
          <p:cNvSpPr txBox="1"/>
          <p:nvPr/>
        </p:nvSpPr>
        <p:spPr>
          <a:xfrm>
            <a:off x="1403648" y="5517232"/>
            <a:ext cx="7200800" cy="369332"/>
          </a:xfrm>
          <a:prstGeom prst="rect">
            <a:avLst/>
          </a:prstGeom>
          <a:solidFill>
            <a:srgbClr val="F4EA66"/>
          </a:solidFill>
          <a:ln>
            <a:solidFill>
              <a:srgbClr val="FF0000"/>
            </a:solidFill>
          </a:ln>
        </p:spPr>
        <p:txBody>
          <a:bodyPr wrap="square" rtlCol="0">
            <a:spAutoFit/>
          </a:bodyPr>
          <a:lstStyle/>
          <a:p>
            <a:pPr algn="ctr"/>
            <a:r>
              <a:rPr lang="it-IT" dirty="0" smtClean="0"/>
              <a:t>Quindi, se conosco D ricavo M e viceversa!</a:t>
            </a:r>
            <a:endParaRPr lang="it-IT" dirty="0"/>
          </a:p>
        </p:txBody>
      </p:sp>
    </p:spTree>
    <p:extLst>
      <p:ext uri="{BB962C8B-B14F-4D97-AF65-F5344CB8AC3E}">
        <p14:creationId xmlns:p14="http://schemas.microsoft.com/office/powerpoint/2010/main" val="14158456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 </a:t>
            </a:r>
            <a:endParaRPr lang="it-IT" dirty="0"/>
          </a:p>
        </p:txBody>
      </p:sp>
      <p:sp>
        <p:nvSpPr>
          <p:cNvPr id="4" name="CasellaDiTesto 3"/>
          <p:cNvSpPr txBox="1"/>
          <p:nvPr/>
        </p:nvSpPr>
        <p:spPr>
          <a:xfrm>
            <a:off x="1043608" y="1268760"/>
            <a:ext cx="7848872" cy="830997"/>
          </a:xfrm>
          <a:prstGeom prst="rect">
            <a:avLst/>
          </a:prstGeom>
          <a:noFill/>
        </p:spPr>
        <p:txBody>
          <a:bodyPr wrap="square" rtlCol="0">
            <a:spAutoFit/>
          </a:bodyPr>
          <a:lstStyle/>
          <a:p>
            <a:pPr algn="ctr"/>
            <a:r>
              <a:rPr lang="it-IT" sz="2400" dirty="0" smtClean="0">
                <a:solidFill>
                  <a:srgbClr val="FF0000"/>
                </a:solidFill>
              </a:rPr>
              <a:t>Progetto 3: misurare la LUMINOSITA’ ASSOLUTA </a:t>
            </a:r>
            <a:br>
              <a:rPr lang="it-IT" sz="2400" dirty="0" smtClean="0">
                <a:solidFill>
                  <a:srgbClr val="FF0000"/>
                </a:solidFill>
              </a:rPr>
            </a:br>
            <a:r>
              <a:rPr lang="it-IT" sz="2400" dirty="0" smtClean="0">
                <a:solidFill>
                  <a:srgbClr val="FF0000"/>
                </a:solidFill>
              </a:rPr>
              <a:t>di </a:t>
            </a:r>
            <a:r>
              <a:rPr lang="it-IT" sz="2400" dirty="0">
                <a:solidFill>
                  <a:srgbClr val="FF0000"/>
                </a:solidFill>
              </a:rPr>
              <a:t>una stella</a:t>
            </a:r>
          </a:p>
        </p:txBody>
      </p:sp>
      <p:sp>
        <p:nvSpPr>
          <p:cNvPr id="5" name="CasellaDiTesto 4"/>
          <p:cNvSpPr txBox="1"/>
          <p:nvPr/>
        </p:nvSpPr>
        <p:spPr>
          <a:xfrm>
            <a:off x="1403648" y="2204864"/>
            <a:ext cx="7344816" cy="2031325"/>
          </a:xfrm>
          <a:prstGeom prst="rect">
            <a:avLst/>
          </a:prstGeom>
          <a:solidFill>
            <a:schemeClr val="bg2">
              <a:lumMod val="20000"/>
              <a:lumOff val="80000"/>
            </a:schemeClr>
          </a:solidFill>
          <a:ln>
            <a:solidFill>
              <a:schemeClr val="tx1"/>
            </a:solidFill>
          </a:ln>
        </p:spPr>
        <p:txBody>
          <a:bodyPr wrap="square" rtlCol="0">
            <a:spAutoFit/>
          </a:bodyPr>
          <a:lstStyle/>
          <a:p>
            <a:r>
              <a:rPr lang="it-IT" dirty="0" smtClean="0"/>
              <a:t>Se di due stelle conosco la magnitudine assoluta M, posso esprimere la Luminosità assoluta (cioè l’energia totale emessa) di una delle due rispetto all’altra.</a:t>
            </a:r>
          </a:p>
          <a:p>
            <a:endParaRPr lang="it-IT" dirty="0"/>
          </a:p>
          <a:p>
            <a:r>
              <a:rPr lang="it-IT" dirty="0" smtClean="0"/>
              <a:t>Basta ricordarsi che per ogni differenza di una magnitudine, l’Intensità e la luminosità di due stelle aumenta di un fattore pari a 2,5 (in realtà la costante sarebbe 2,512) .  Per cui si ha:</a:t>
            </a:r>
            <a:endParaRPr lang="it-IT" dirty="0"/>
          </a:p>
        </p:txBody>
      </p:sp>
      <mc:AlternateContent xmlns:mc="http://schemas.openxmlformats.org/markup-compatibility/2006" xmlns:a14="http://schemas.microsoft.com/office/drawing/2010/main">
        <mc:Choice Requires="a14">
          <p:sp>
            <p:nvSpPr>
              <p:cNvPr id="8" name="CasellaDiTesto 7"/>
              <p:cNvSpPr txBox="1"/>
              <p:nvPr/>
            </p:nvSpPr>
            <p:spPr>
              <a:xfrm>
                <a:off x="3964736" y="4356971"/>
                <a:ext cx="1759392" cy="656205"/>
              </a:xfrm>
              <a:prstGeom prst="rect">
                <a:avLst/>
              </a:prstGeom>
              <a:solidFill>
                <a:schemeClr val="bg1"/>
              </a:solid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it-IT" i="1" smtClean="0">
                              <a:latin typeface="Cambria Math"/>
                            </a:rPr>
                          </m:ctrlPr>
                        </m:fPr>
                        <m:num>
                          <m:sSub>
                            <m:sSubPr>
                              <m:ctrlPr>
                                <a:rPr lang="it-IT" i="1" smtClean="0">
                                  <a:latin typeface="Cambria Math"/>
                                </a:rPr>
                              </m:ctrlPr>
                            </m:sSubPr>
                            <m:e>
                              <m:r>
                                <a:rPr lang="it-IT" b="0" i="1" smtClean="0">
                                  <a:latin typeface="Cambria Math"/>
                                </a:rPr>
                                <m:t>𝐿</m:t>
                              </m:r>
                            </m:e>
                            <m:sub>
                              <m:r>
                                <a:rPr lang="it-IT" b="0" i="1" smtClean="0">
                                  <a:latin typeface="Cambria Math"/>
                                </a:rPr>
                                <m:t>1</m:t>
                              </m:r>
                            </m:sub>
                          </m:sSub>
                        </m:num>
                        <m:den>
                          <m:sSub>
                            <m:sSubPr>
                              <m:ctrlPr>
                                <a:rPr lang="it-IT" i="1" smtClean="0">
                                  <a:latin typeface="Cambria Math"/>
                                </a:rPr>
                              </m:ctrlPr>
                            </m:sSubPr>
                            <m:e>
                              <m:r>
                                <a:rPr lang="it-IT" b="0" i="1" smtClean="0">
                                  <a:latin typeface="Cambria Math"/>
                                </a:rPr>
                                <m:t>𝐿</m:t>
                              </m:r>
                            </m:e>
                            <m:sub>
                              <m:r>
                                <a:rPr lang="it-IT" b="0" i="1" smtClean="0">
                                  <a:latin typeface="Cambria Math"/>
                                </a:rPr>
                                <m:t>2</m:t>
                              </m:r>
                            </m:sub>
                          </m:sSub>
                        </m:den>
                      </m:f>
                      <m:r>
                        <a:rPr lang="it-IT" b="0" i="1" smtClean="0">
                          <a:latin typeface="Cambria Math"/>
                        </a:rPr>
                        <m:t>= </m:t>
                      </m:r>
                      <m:sSup>
                        <m:sSupPr>
                          <m:ctrlPr>
                            <a:rPr lang="it-IT" b="0" i="1" smtClean="0">
                              <a:latin typeface="Cambria Math"/>
                            </a:rPr>
                          </m:ctrlPr>
                        </m:sSupPr>
                        <m:e>
                          <m:r>
                            <a:rPr lang="it-IT" b="0" i="1" smtClean="0">
                              <a:latin typeface="Cambria Math"/>
                            </a:rPr>
                            <m:t>2,5</m:t>
                          </m:r>
                        </m:e>
                        <m:sup>
                          <m:sSub>
                            <m:sSubPr>
                              <m:ctrlPr>
                                <a:rPr lang="it-IT" b="0" i="1" smtClean="0">
                                  <a:latin typeface="Cambria Math"/>
                                </a:rPr>
                              </m:ctrlPr>
                            </m:sSubPr>
                            <m:e>
                              <m:r>
                                <a:rPr lang="it-IT" b="0" i="1" smtClean="0">
                                  <a:latin typeface="Cambria Math"/>
                                </a:rPr>
                                <m:t> </m:t>
                              </m:r>
                              <m:r>
                                <a:rPr lang="it-IT" b="0" i="1" smtClean="0">
                                  <a:latin typeface="Cambria Math"/>
                                </a:rPr>
                                <m:t>𝑀</m:t>
                              </m:r>
                            </m:e>
                            <m:sub>
                              <m:r>
                                <a:rPr lang="it-IT" b="0" i="1" smtClean="0">
                                  <a:latin typeface="Cambria Math"/>
                                </a:rPr>
                                <m:t>2</m:t>
                              </m:r>
                            </m:sub>
                          </m:sSub>
                          <m:r>
                            <a:rPr lang="it-IT" b="0" i="1" smtClean="0">
                              <a:latin typeface="Cambria Math"/>
                            </a:rPr>
                            <m:t>−</m:t>
                          </m:r>
                          <m:sSub>
                            <m:sSubPr>
                              <m:ctrlPr>
                                <a:rPr lang="it-IT" b="0" i="1" smtClean="0">
                                  <a:latin typeface="Cambria Math"/>
                                </a:rPr>
                              </m:ctrlPr>
                            </m:sSubPr>
                            <m:e>
                              <m:r>
                                <a:rPr lang="it-IT" b="0" i="1" smtClean="0">
                                  <a:latin typeface="Cambria Math"/>
                                </a:rPr>
                                <m:t>𝑀</m:t>
                              </m:r>
                            </m:e>
                            <m:sub>
                              <m:r>
                                <a:rPr lang="it-IT" b="0" i="1" smtClean="0">
                                  <a:latin typeface="Cambria Math"/>
                                </a:rPr>
                                <m:t>1</m:t>
                              </m:r>
                            </m:sub>
                          </m:sSub>
                        </m:sup>
                      </m:sSup>
                    </m:oMath>
                  </m:oMathPara>
                </a14:m>
                <a:endParaRPr lang="it-IT"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3964736" y="4356971"/>
                <a:ext cx="1759392" cy="656205"/>
              </a:xfrm>
              <a:prstGeom prst="rect">
                <a:avLst/>
              </a:prstGeom>
              <a:blipFill rotWithShape="1">
                <a:blip r:embed="rId3"/>
                <a:stretch>
                  <a:fillRect/>
                </a:stretch>
              </a:blipFill>
              <a:ln>
                <a:solidFill>
                  <a:srgbClr val="FF0000"/>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CasellaDiTesto 8"/>
              <p:cNvSpPr txBox="1"/>
              <p:nvPr/>
            </p:nvSpPr>
            <p:spPr>
              <a:xfrm>
                <a:off x="1403648" y="5180999"/>
                <a:ext cx="7344816" cy="1200329"/>
              </a:xfrm>
              <a:prstGeom prst="rect">
                <a:avLst/>
              </a:prstGeom>
              <a:solidFill>
                <a:schemeClr val="accent2">
                  <a:lumMod val="20000"/>
                  <a:lumOff val="80000"/>
                </a:schemeClr>
              </a:solidFill>
              <a:ln>
                <a:solidFill>
                  <a:schemeClr val="tx1"/>
                </a:solidFill>
              </a:ln>
            </p:spPr>
            <p:txBody>
              <a:bodyPr wrap="square" rtlCol="0">
                <a:spAutoFit/>
              </a:bodyPr>
              <a:lstStyle/>
              <a:p>
                <a:r>
                  <a:rPr lang="it-IT" dirty="0" smtClean="0"/>
                  <a:t>Può essere interessante confrontare la luminosità delle stelle con quella del Sole, la cui magnitudine assoluta è:    M = 4,83 (in V),     M = 5,84  (in B).</a:t>
                </a:r>
              </a:p>
              <a:p>
                <a:endParaRPr lang="it-IT" dirty="0"/>
              </a:p>
              <a:p>
                <a:r>
                  <a:rPr lang="it-IT" dirty="0" smtClean="0"/>
                  <a:t>La luminosità  del Sole è pari a     L =</a:t>
                </a:r>
                <a14:m>
                  <m:oMath xmlns:m="http://schemas.openxmlformats.org/officeDocument/2006/math">
                    <m:r>
                      <a:rPr lang="it-IT" b="0" i="1" smtClean="0">
                        <a:latin typeface="Cambria Math"/>
                      </a:rPr>
                      <m:t>3,9∗</m:t>
                    </m:r>
                    <m:sSup>
                      <m:sSupPr>
                        <m:ctrlPr>
                          <a:rPr lang="it-IT" b="0" i="1" smtClean="0">
                            <a:latin typeface="Cambria Math"/>
                          </a:rPr>
                        </m:ctrlPr>
                      </m:sSupPr>
                      <m:e>
                        <m:r>
                          <a:rPr lang="it-IT" b="0" i="1" smtClean="0">
                            <a:latin typeface="Cambria Math"/>
                          </a:rPr>
                          <m:t>10</m:t>
                        </m:r>
                      </m:e>
                      <m:sup>
                        <m:r>
                          <a:rPr lang="it-IT" b="0" i="1" smtClean="0">
                            <a:latin typeface="Cambria Math"/>
                          </a:rPr>
                          <m:t>26</m:t>
                        </m:r>
                      </m:sup>
                    </m:sSup>
                    <m:r>
                      <a:rPr lang="it-IT" b="0" i="1" smtClean="0">
                        <a:latin typeface="Cambria Math"/>
                      </a:rPr>
                      <m:t> </m:t>
                    </m:r>
                    <m:r>
                      <a:rPr lang="it-IT" b="0" i="1" smtClean="0">
                        <a:latin typeface="Cambria Math"/>
                      </a:rPr>
                      <m:t>𝑤𝑎𝑡𝑡</m:t>
                    </m:r>
                  </m:oMath>
                </a14:m>
                <a:endParaRPr lang="it-IT" dirty="0"/>
              </a:p>
            </p:txBody>
          </p:sp>
        </mc:Choice>
        <mc:Fallback xmlns="">
          <p:sp>
            <p:nvSpPr>
              <p:cNvPr id="9" name="CasellaDiTesto 8"/>
              <p:cNvSpPr txBox="1">
                <a:spLocks noRot="1" noChangeAspect="1" noMove="1" noResize="1" noEditPoints="1" noAdjustHandles="1" noChangeArrowheads="1" noChangeShapeType="1" noTextEdit="1"/>
              </p:cNvSpPr>
              <p:nvPr/>
            </p:nvSpPr>
            <p:spPr>
              <a:xfrm>
                <a:off x="1403648" y="5180999"/>
                <a:ext cx="7344816" cy="1200329"/>
              </a:xfrm>
              <a:prstGeom prst="rect">
                <a:avLst/>
              </a:prstGeom>
              <a:blipFill rotWithShape="1">
                <a:blip r:embed="rId4"/>
                <a:stretch>
                  <a:fillRect l="-580" t="-2010" b="-6533"/>
                </a:stretch>
              </a:blipFill>
              <a:ln>
                <a:solidFill>
                  <a:schemeClr val="tx1"/>
                </a:solidFill>
              </a:ln>
            </p:spPr>
            <p:txBody>
              <a:bodyPr/>
              <a:lstStyle/>
              <a:p>
                <a:r>
                  <a:rPr lang="it-IT">
                    <a:noFill/>
                  </a:rPr>
                  <a:t> </a:t>
                </a:r>
              </a:p>
            </p:txBody>
          </p:sp>
        </mc:Fallback>
      </mc:AlternateContent>
    </p:spTree>
    <p:extLst>
      <p:ext uri="{BB962C8B-B14F-4D97-AF65-F5344CB8AC3E}">
        <p14:creationId xmlns:p14="http://schemas.microsoft.com/office/powerpoint/2010/main" val="435106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3" name="Rectangle 2"/>
          <p:cNvSpPr>
            <a:spLocks noGrp="1"/>
          </p:cNvSpPr>
          <p:nvPr>
            <p:ph type="subTitle" idx="1"/>
          </p:nvPr>
        </p:nvSpPr>
        <p:spPr>
          <a:xfrm>
            <a:off x="1331640" y="2132856"/>
            <a:ext cx="7560840" cy="4320480"/>
          </a:xfrm>
          <a:solidFill>
            <a:schemeClr val="accent3">
              <a:lumMod val="40000"/>
              <a:lumOff val="60000"/>
              <a:alpha val="52000"/>
            </a:schemeClr>
          </a:solidFill>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p:spPr>
        <p:txBody>
          <a:bodyPr>
            <a:normAutofit/>
          </a:bodyPr>
          <a:lstStyle/>
          <a:p>
            <a:r>
              <a:rPr lang="en-US" sz="2000" dirty="0" smtClean="0">
                <a:solidFill>
                  <a:srgbClr val="FF0000"/>
                </a:solidFill>
              </a:rPr>
              <a:t/>
            </a:r>
            <a:br>
              <a:rPr lang="en-US" sz="2000" dirty="0" smtClean="0">
                <a:solidFill>
                  <a:srgbClr val="FF0000"/>
                </a:solidFill>
              </a:rPr>
            </a:br>
            <a:r>
              <a:rPr lang="en-US" sz="2400" dirty="0" err="1" smtClean="0">
                <a:solidFill>
                  <a:srgbClr val="FF0000"/>
                </a:solidFill>
              </a:rPr>
              <a:t>AstroArt</a:t>
            </a:r>
            <a:r>
              <a:rPr lang="en-US" sz="2400" dirty="0" smtClean="0">
                <a:solidFill>
                  <a:srgbClr val="FF0000"/>
                </a:solidFill>
              </a:rPr>
              <a:t> 7.0 DEMO </a:t>
            </a:r>
            <a:r>
              <a:rPr lang="en-US" sz="2400" dirty="0" smtClean="0"/>
              <a:t>– </a:t>
            </a:r>
            <a:r>
              <a:rPr lang="en-US" sz="2400" dirty="0" err="1" smtClean="0"/>
              <a:t>consente</a:t>
            </a:r>
            <a:r>
              <a:rPr lang="en-US" sz="2400" dirty="0" smtClean="0"/>
              <a:t> la </a:t>
            </a:r>
            <a:r>
              <a:rPr lang="en-US" sz="2400" dirty="0" err="1" smtClean="0"/>
              <a:t>gestione</a:t>
            </a:r>
            <a:r>
              <a:rPr lang="en-US" sz="2400" dirty="0" smtClean="0"/>
              <a:t> </a:t>
            </a:r>
            <a:r>
              <a:rPr lang="en-US" sz="2400" dirty="0" err="1" smtClean="0"/>
              <a:t>remota</a:t>
            </a:r>
            <a:r>
              <a:rPr lang="en-US" sz="2400" dirty="0" smtClean="0"/>
              <a:t> </a:t>
            </a:r>
            <a:r>
              <a:rPr lang="en-US" sz="2400" dirty="0" err="1" smtClean="0"/>
              <a:t>dell’osservatorio</a:t>
            </a:r>
            <a:r>
              <a:rPr lang="en-US" sz="2400" dirty="0" smtClean="0"/>
              <a:t>, del </a:t>
            </a:r>
            <a:r>
              <a:rPr lang="en-US" sz="2400" dirty="0" err="1" smtClean="0"/>
              <a:t>telescopio</a:t>
            </a:r>
            <a:r>
              <a:rPr lang="en-US" sz="2400" dirty="0" smtClean="0"/>
              <a:t> dell CCD (</a:t>
            </a:r>
            <a:r>
              <a:rPr lang="en-US" sz="2400" dirty="0" err="1" smtClean="0"/>
              <a:t>macchina</a:t>
            </a:r>
            <a:r>
              <a:rPr lang="en-US" sz="2400" dirty="0" smtClean="0"/>
              <a:t> </a:t>
            </a:r>
            <a:r>
              <a:rPr lang="en-US" sz="2400" dirty="0" err="1" smtClean="0"/>
              <a:t>fotografica</a:t>
            </a:r>
            <a:r>
              <a:rPr lang="en-US" sz="2400" dirty="0" smtClean="0"/>
              <a:t>) e </a:t>
            </a:r>
            <a:r>
              <a:rPr lang="en-US" sz="2400" dirty="0" err="1" smtClean="0"/>
              <a:t>l’analisi</a:t>
            </a:r>
            <a:r>
              <a:rPr lang="en-US" sz="2400" dirty="0" smtClean="0"/>
              <a:t> </a:t>
            </a:r>
            <a:r>
              <a:rPr lang="en-US" sz="2400" dirty="0" err="1" smtClean="0"/>
              <a:t>dei</a:t>
            </a:r>
            <a:r>
              <a:rPr lang="en-US" sz="2400" dirty="0" smtClean="0"/>
              <a:t> </a:t>
            </a:r>
            <a:r>
              <a:rPr lang="en-US" sz="2400" dirty="0" err="1" smtClean="0"/>
              <a:t>dati</a:t>
            </a:r>
            <a:r>
              <a:rPr lang="en-US" sz="2400" dirty="0" smtClean="0"/>
              <a:t>. </a:t>
            </a:r>
            <a:r>
              <a:rPr lang="en-US" sz="2400" dirty="0" err="1" smtClean="0"/>
              <a:t>Scaricabile</a:t>
            </a:r>
            <a:r>
              <a:rPr lang="en-US" sz="2400" dirty="0" smtClean="0"/>
              <a:t> </a:t>
            </a:r>
            <a:r>
              <a:rPr lang="en-US" sz="2400" dirty="0" err="1" smtClean="0"/>
              <a:t>gratuitamente</a:t>
            </a:r>
            <a:r>
              <a:rPr lang="en-US" sz="2400" dirty="0"/>
              <a:t> qui:</a:t>
            </a:r>
            <a:br>
              <a:rPr lang="en-US" sz="2400" dirty="0"/>
            </a:br>
            <a:r>
              <a:rPr lang="en-US" sz="2400" dirty="0">
                <a:hlinkClick r:id="rId3"/>
              </a:rPr>
              <a:t>http://</a:t>
            </a:r>
            <a:r>
              <a:rPr lang="en-US" sz="2400" dirty="0" smtClean="0">
                <a:hlinkClick r:id="rId3"/>
              </a:rPr>
              <a:t>www.msb-astroart.com/down_en.htm</a:t>
            </a:r>
            <a:r>
              <a:rPr lang="en-US" sz="2400" dirty="0" smtClean="0"/>
              <a:t/>
            </a:r>
            <a:br>
              <a:rPr lang="en-US" sz="2400" dirty="0" smtClean="0"/>
            </a:br>
            <a:endParaRPr lang="en-US" sz="2400" dirty="0" smtClean="0"/>
          </a:p>
          <a:p>
            <a:r>
              <a:rPr lang="en-US" sz="2400" dirty="0" err="1" smtClean="0">
                <a:solidFill>
                  <a:srgbClr val="FF0000"/>
                </a:solidFill>
              </a:rPr>
              <a:t>Aladin</a:t>
            </a:r>
            <a:r>
              <a:rPr lang="en-US" sz="2400" dirty="0" smtClean="0">
                <a:solidFill>
                  <a:srgbClr val="FF0000"/>
                </a:solidFill>
              </a:rPr>
              <a:t> Sky </a:t>
            </a:r>
            <a:r>
              <a:rPr lang="en-US" sz="2400" dirty="0">
                <a:solidFill>
                  <a:srgbClr val="FF0000"/>
                </a:solidFill>
              </a:rPr>
              <a:t>Atlas </a:t>
            </a:r>
            <a:r>
              <a:rPr lang="en-US" sz="2400" dirty="0" smtClean="0"/>
              <a:t>– </a:t>
            </a:r>
            <a:r>
              <a:rPr lang="en-US" sz="2400" dirty="0" err="1" smtClean="0"/>
              <a:t>Planetario</a:t>
            </a:r>
            <a:r>
              <a:rPr lang="en-US" sz="2400" dirty="0" smtClean="0"/>
              <a:t> </a:t>
            </a:r>
            <a:r>
              <a:rPr lang="en-US" sz="2400" dirty="0" err="1" smtClean="0"/>
              <a:t>professionale</a:t>
            </a:r>
            <a:r>
              <a:rPr lang="en-US" sz="2400" dirty="0" smtClean="0"/>
              <a:t> </a:t>
            </a:r>
            <a:r>
              <a:rPr lang="en-US" sz="2400" dirty="0" err="1" smtClean="0"/>
              <a:t>dell’ESO</a:t>
            </a:r>
            <a:r>
              <a:rPr lang="en-US" sz="2400" dirty="0" smtClean="0"/>
              <a:t> (European Southern Observatory) per </a:t>
            </a:r>
            <a:r>
              <a:rPr lang="en-US" sz="2400" dirty="0" err="1" smtClean="0"/>
              <a:t>cercare</a:t>
            </a:r>
            <a:r>
              <a:rPr lang="en-US" sz="2400" dirty="0" smtClean="0"/>
              <a:t> </a:t>
            </a:r>
            <a:r>
              <a:rPr lang="en-US" sz="2400" dirty="0" err="1" smtClean="0"/>
              <a:t>gli</a:t>
            </a:r>
            <a:r>
              <a:rPr lang="en-US" sz="2400" dirty="0" smtClean="0"/>
              <a:t> </a:t>
            </a:r>
            <a:r>
              <a:rPr lang="en-US" sz="2400" dirty="0" err="1" smtClean="0"/>
              <a:t>oggetti</a:t>
            </a:r>
            <a:r>
              <a:rPr lang="en-US" sz="2400" dirty="0" smtClean="0"/>
              <a:t> </a:t>
            </a:r>
            <a:r>
              <a:rPr lang="en-US" sz="2400" dirty="0" err="1" smtClean="0"/>
              <a:t>celesti</a:t>
            </a:r>
            <a:r>
              <a:rPr lang="en-US" sz="2400" dirty="0" smtClean="0"/>
              <a:t> e le </a:t>
            </a:r>
            <a:r>
              <a:rPr lang="en-US" sz="2400" dirty="0" err="1" smtClean="0"/>
              <a:t>loro</a:t>
            </a:r>
            <a:r>
              <a:rPr lang="en-US" sz="2400" dirty="0" smtClean="0"/>
              <a:t> coordinate. </a:t>
            </a:r>
            <a:r>
              <a:rPr lang="en-US" sz="2400" dirty="0" err="1" smtClean="0"/>
              <a:t>Scaricabile</a:t>
            </a:r>
            <a:r>
              <a:rPr lang="en-US" sz="2400" dirty="0" smtClean="0"/>
              <a:t> qui:</a:t>
            </a:r>
            <a:r>
              <a:rPr lang="en-US" sz="2400" dirty="0"/>
              <a:t/>
            </a:r>
            <a:br>
              <a:rPr lang="en-US" sz="2400" dirty="0"/>
            </a:br>
            <a:r>
              <a:rPr lang="en-US" sz="2400" dirty="0">
                <a:hlinkClick r:id="rId4"/>
              </a:rPr>
              <a:t>https://aladin.u-strasbg.fr</a:t>
            </a:r>
            <a:r>
              <a:rPr lang="en-US" sz="2400" dirty="0" smtClean="0">
                <a:hlinkClick r:id="rId4"/>
              </a:rPr>
              <a:t>/</a:t>
            </a:r>
            <a:endParaRPr lang="en-US" sz="2400" dirty="0" smtClean="0"/>
          </a:p>
          <a:p>
            <a:endParaRPr lang="en-US" sz="2000" dirty="0" smtClean="0"/>
          </a:p>
        </p:txBody>
      </p:sp>
      <p:sp>
        <p:nvSpPr>
          <p:cNvPr id="4" name="CasellaDiTesto 3"/>
          <p:cNvSpPr txBox="1"/>
          <p:nvPr/>
        </p:nvSpPr>
        <p:spPr>
          <a:xfrm>
            <a:off x="2730704" y="1270828"/>
            <a:ext cx="4824536" cy="461665"/>
          </a:xfrm>
          <a:prstGeom prst="rect">
            <a:avLst/>
          </a:prstGeom>
          <a:noFill/>
        </p:spPr>
        <p:txBody>
          <a:bodyPr wrap="square" rtlCol="0">
            <a:spAutoFit/>
          </a:bodyPr>
          <a:lstStyle/>
          <a:p>
            <a:pPr algn="ctr"/>
            <a:r>
              <a:rPr lang="it-IT" sz="2400" dirty="0" smtClean="0">
                <a:solidFill>
                  <a:srgbClr val="FF0000"/>
                </a:solidFill>
              </a:rPr>
              <a:t>Software gratuiti fondamentali</a:t>
            </a:r>
            <a:endParaRPr lang="it-IT" sz="2400" dirty="0">
              <a:solidFill>
                <a:srgbClr val="FF0000"/>
              </a:solidFill>
            </a:endParaRPr>
          </a:p>
        </p:txBody>
      </p:sp>
    </p:spTree>
    <p:extLst>
      <p:ext uri="{BB962C8B-B14F-4D97-AF65-F5344CB8AC3E}">
        <p14:creationId xmlns:p14="http://schemas.microsoft.com/office/powerpoint/2010/main" val="29077501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 </a:t>
            </a:r>
            <a:endParaRPr lang="it-IT" dirty="0"/>
          </a:p>
        </p:txBody>
      </p:sp>
      <p:sp>
        <p:nvSpPr>
          <p:cNvPr id="4" name="CasellaDiTesto 3"/>
          <p:cNvSpPr txBox="1"/>
          <p:nvPr/>
        </p:nvSpPr>
        <p:spPr>
          <a:xfrm>
            <a:off x="1259632" y="1268760"/>
            <a:ext cx="7632848" cy="461665"/>
          </a:xfrm>
          <a:prstGeom prst="rect">
            <a:avLst/>
          </a:prstGeom>
          <a:noFill/>
        </p:spPr>
        <p:txBody>
          <a:bodyPr wrap="square" rtlCol="0">
            <a:spAutoFit/>
          </a:bodyPr>
          <a:lstStyle/>
          <a:p>
            <a:pPr algn="ctr"/>
            <a:r>
              <a:rPr lang="it-IT" sz="2400" dirty="0" smtClean="0">
                <a:solidFill>
                  <a:srgbClr val="FF0000"/>
                </a:solidFill>
              </a:rPr>
              <a:t>Progetto 3: misurare la luminosità </a:t>
            </a:r>
            <a:r>
              <a:rPr lang="it-IT" sz="2400" dirty="0">
                <a:solidFill>
                  <a:srgbClr val="FF0000"/>
                </a:solidFill>
              </a:rPr>
              <a:t>di una </a:t>
            </a:r>
            <a:r>
              <a:rPr lang="it-IT" sz="2400" dirty="0" smtClean="0">
                <a:solidFill>
                  <a:srgbClr val="FF0000"/>
                </a:solidFill>
              </a:rPr>
              <a:t>stella e la distanza</a:t>
            </a:r>
            <a:endParaRPr lang="it-IT" sz="2400" dirty="0">
              <a:solidFill>
                <a:srgbClr val="FF0000"/>
              </a:solidFill>
            </a:endParaRPr>
          </a:p>
        </p:txBody>
      </p:sp>
      <p:sp>
        <p:nvSpPr>
          <p:cNvPr id="5" name="Sottotitolo 4"/>
          <p:cNvSpPr>
            <a:spLocks noGrp="1"/>
          </p:cNvSpPr>
          <p:nvPr>
            <p:ph type="subTitle" idx="1"/>
          </p:nvPr>
        </p:nvSpPr>
        <p:spPr>
          <a:xfrm>
            <a:off x="1444744" y="1824107"/>
            <a:ext cx="7406640" cy="596781"/>
          </a:xfrm>
        </p:spPr>
        <p:txBody>
          <a:bodyPr>
            <a:normAutofit/>
          </a:bodyPr>
          <a:lstStyle/>
          <a:p>
            <a:pPr marL="0">
              <a:lnSpc>
                <a:spcPct val="100000"/>
              </a:lnSpc>
            </a:pPr>
            <a:r>
              <a:rPr lang="it-IT" sz="1600" b="1" dirty="0" smtClean="0">
                <a:solidFill>
                  <a:schemeClr val="tx1"/>
                </a:solidFill>
              </a:rPr>
              <a:t>RIASSUMENDO</a:t>
            </a:r>
            <a:r>
              <a:rPr lang="it-IT" sz="1600" dirty="0" smtClean="0">
                <a:solidFill>
                  <a:schemeClr val="tx1"/>
                </a:solidFill>
              </a:rPr>
              <a:t>:  dall’analisi </a:t>
            </a:r>
            <a:r>
              <a:rPr lang="it-IT" sz="1600" dirty="0">
                <a:solidFill>
                  <a:schemeClr val="tx1"/>
                </a:solidFill>
              </a:rPr>
              <a:t>delle foto digitali riprese ad un telescopio si può ricavare la magnitudine strumentale di una stella.</a:t>
            </a:r>
          </a:p>
          <a:p>
            <a:endParaRPr lang="it-IT" sz="1600" dirty="0"/>
          </a:p>
        </p:txBody>
      </p:sp>
      <mc:AlternateContent xmlns:mc="http://schemas.openxmlformats.org/markup-compatibility/2006" xmlns:a14="http://schemas.microsoft.com/office/drawing/2010/main">
        <mc:Choice Requires="a14">
          <p:sp>
            <p:nvSpPr>
              <p:cNvPr id="7" name="Rettangolo 6"/>
              <p:cNvSpPr/>
              <p:nvPr/>
            </p:nvSpPr>
            <p:spPr>
              <a:xfrm>
                <a:off x="2051720" y="2441605"/>
                <a:ext cx="6264696" cy="411331"/>
              </a:xfrm>
              <a:prstGeom prst="rect">
                <a:avLst/>
              </a:prstGeom>
              <a:solidFill>
                <a:schemeClr val="tx2">
                  <a:lumMod val="20000"/>
                  <a:lumOff val="80000"/>
                </a:schemeClr>
              </a:solidFill>
              <a:ln>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a:rPr>
                          </m:ctrlPr>
                        </m:sSubPr>
                        <m:e>
                          <m:r>
                            <a:rPr lang="it-IT" i="1">
                              <a:latin typeface="Cambria Math"/>
                            </a:rPr>
                            <m:t>𝑚</m:t>
                          </m:r>
                        </m:e>
                        <m:sub>
                          <m:r>
                            <a:rPr lang="it-IT" i="1">
                              <a:latin typeface="Cambria Math"/>
                            </a:rPr>
                            <m:t>𝑠𝑡𝑟𝑢𝑚𝑒𝑛𝑡𝑎𝑙𝑒</m:t>
                          </m:r>
                        </m:sub>
                      </m:sSub>
                      <m:r>
                        <a:rPr lang="it-IT" i="1">
                          <a:latin typeface="Cambria Math"/>
                        </a:rPr>
                        <m:t>=−2,5∗</m:t>
                      </m:r>
                      <m:func>
                        <m:funcPr>
                          <m:ctrlPr>
                            <a:rPr lang="it-IT" i="1">
                              <a:latin typeface="Cambria Math"/>
                            </a:rPr>
                          </m:ctrlPr>
                        </m:funcPr>
                        <m:fName>
                          <m:sSub>
                            <m:sSubPr>
                              <m:ctrlPr>
                                <a:rPr lang="it-IT" i="1">
                                  <a:latin typeface="Cambria Math"/>
                                </a:rPr>
                              </m:ctrlPr>
                            </m:sSubPr>
                            <m:e>
                              <m:r>
                                <m:rPr>
                                  <m:sty m:val="p"/>
                                </m:rPr>
                                <a:rPr lang="it-IT">
                                  <a:latin typeface="Cambria Math"/>
                                </a:rPr>
                                <m:t>log</m:t>
                              </m:r>
                            </m:e>
                            <m:sub>
                              <m:r>
                                <a:rPr lang="it-IT" i="1">
                                  <a:latin typeface="Cambria Math"/>
                                </a:rPr>
                                <m:t>10</m:t>
                              </m:r>
                            </m:sub>
                          </m:sSub>
                        </m:fName>
                        <m:e>
                          <m:d>
                            <m:dPr>
                              <m:ctrlPr>
                                <a:rPr lang="it-IT" i="1">
                                  <a:latin typeface="Cambria Math"/>
                                </a:rPr>
                              </m:ctrlPr>
                            </m:dPr>
                            <m:e>
                              <m:sSub>
                                <m:sSubPr>
                                  <m:ctrlPr>
                                    <a:rPr lang="it-IT" i="1">
                                      <a:latin typeface="Cambria Math"/>
                                    </a:rPr>
                                  </m:ctrlPr>
                                </m:sSubPr>
                                <m:e>
                                  <m:r>
                                    <a:rPr lang="it-IT" i="1">
                                      <a:latin typeface="Cambria Math"/>
                                    </a:rPr>
                                    <m:t>𝐴𝐷𝑈</m:t>
                                  </m:r>
                                </m:e>
                                <m:sub>
                                  <m:r>
                                    <a:rPr lang="it-IT" i="1">
                                      <a:latin typeface="Cambria Math"/>
                                    </a:rPr>
                                    <m:t>𝑠𝑡𝑒𝑙𝑙𝑎</m:t>
                                  </m:r>
                                </m:sub>
                              </m:sSub>
                              <m:r>
                                <a:rPr lang="it-IT" i="1">
                                  <a:latin typeface="Cambria Math"/>
                                </a:rPr>
                                <m:t>−</m:t>
                              </m:r>
                              <m:sSub>
                                <m:sSubPr>
                                  <m:ctrlPr>
                                    <a:rPr lang="it-IT" i="1">
                                      <a:latin typeface="Cambria Math"/>
                                    </a:rPr>
                                  </m:ctrlPr>
                                </m:sSubPr>
                                <m:e>
                                  <m:r>
                                    <a:rPr lang="it-IT" i="1">
                                      <a:latin typeface="Cambria Math"/>
                                    </a:rPr>
                                    <m:t>𝐴</m:t>
                                  </m:r>
                                  <m:r>
                                    <a:rPr lang="it-IT" b="0" i="1" smtClean="0">
                                      <a:latin typeface="Cambria Math"/>
                                    </a:rPr>
                                    <m:t>𝐷𝑈</m:t>
                                  </m:r>
                                </m:e>
                                <m:sub>
                                  <m:r>
                                    <a:rPr lang="it-IT" i="1">
                                      <a:latin typeface="Cambria Math"/>
                                    </a:rPr>
                                    <m:t>𝑓𝑜𝑛𝑑𝑜𝑐𝑖𝑒𝑙𝑜</m:t>
                                  </m:r>
                                </m:sub>
                              </m:sSub>
                            </m:e>
                          </m:d>
                        </m:e>
                      </m:func>
                    </m:oMath>
                  </m:oMathPara>
                </a14:m>
                <a:endParaRPr lang="it-IT" dirty="0"/>
              </a:p>
            </p:txBody>
          </p:sp>
        </mc:Choice>
        <mc:Fallback xmlns="">
          <p:sp>
            <p:nvSpPr>
              <p:cNvPr id="7" name="Rettangolo 6"/>
              <p:cNvSpPr>
                <a:spLocks noRot="1" noChangeAspect="1" noMove="1" noResize="1" noEditPoints="1" noAdjustHandles="1" noChangeArrowheads="1" noChangeShapeType="1" noTextEdit="1"/>
              </p:cNvSpPr>
              <p:nvPr/>
            </p:nvSpPr>
            <p:spPr>
              <a:xfrm>
                <a:off x="2051720" y="2441605"/>
                <a:ext cx="6264696" cy="411331"/>
              </a:xfrm>
              <a:prstGeom prst="rect">
                <a:avLst/>
              </a:prstGeom>
              <a:blipFill rotWithShape="1">
                <a:blip r:embed="rId3"/>
                <a:stretch>
                  <a:fillRect b="-8696"/>
                </a:stretch>
              </a:blipFill>
              <a:ln>
                <a:solidFill>
                  <a:srgbClr val="FF0000"/>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CasellaDiTesto 7"/>
              <p:cNvSpPr txBox="1"/>
              <p:nvPr/>
            </p:nvSpPr>
            <p:spPr>
              <a:xfrm>
                <a:off x="2123728" y="3938453"/>
                <a:ext cx="6264696" cy="714683"/>
              </a:xfrm>
              <a:prstGeom prst="rect">
                <a:avLst/>
              </a:prstGeom>
              <a:solidFill>
                <a:schemeClr val="tx2">
                  <a:lumMod val="20000"/>
                  <a:lumOff val="80000"/>
                </a:schemeClr>
              </a:solid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a:rPr>
                          </m:ctrlPr>
                        </m:sSubPr>
                        <m:e>
                          <m:r>
                            <a:rPr lang="it-IT" b="0" i="1" smtClean="0">
                              <a:latin typeface="Cambria Math"/>
                            </a:rPr>
                            <m:t>𝑚</m:t>
                          </m:r>
                        </m:e>
                        <m:sub>
                          <m:r>
                            <a:rPr lang="it-IT" b="0" i="1" smtClean="0">
                              <a:latin typeface="Cambria Math"/>
                            </a:rPr>
                            <m:t>𝑎𝑝𝑝𝑎𝑟𝑒𝑛𝑡𝑒</m:t>
                          </m:r>
                        </m:sub>
                      </m:sSub>
                      <m:sSub>
                        <m:sSubPr>
                          <m:ctrlPr>
                            <a:rPr lang="it-IT" i="1" smtClean="0">
                              <a:latin typeface="Cambria Math"/>
                            </a:rPr>
                          </m:ctrlPr>
                        </m:sSubPr>
                        <m:e>
                          <m:r>
                            <a:rPr lang="it-IT" b="0" i="1" smtClean="0">
                              <a:latin typeface="Cambria Math"/>
                            </a:rPr>
                            <m:t>=</m:t>
                          </m:r>
                          <m:r>
                            <a:rPr lang="it-IT" b="0" i="1" smtClean="0">
                              <a:latin typeface="Cambria Math"/>
                            </a:rPr>
                            <m:t>𝑚</m:t>
                          </m:r>
                        </m:e>
                        <m:sub>
                          <m:r>
                            <a:rPr lang="it-IT" b="0" i="1" smtClean="0">
                              <a:latin typeface="Cambria Math"/>
                            </a:rPr>
                            <m:t>𝑟𝑖𝑓𝑒𝑟𝑖𝑚𝑒𝑛𝑡𝑜</m:t>
                          </m:r>
                        </m:sub>
                      </m:sSub>
                      <m:r>
                        <a:rPr lang="it-IT" b="0" i="1" smtClean="0">
                          <a:latin typeface="Cambria Math"/>
                        </a:rPr>
                        <m:t>−2,5</m:t>
                      </m:r>
                      <m:func>
                        <m:funcPr>
                          <m:ctrlPr>
                            <a:rPr lang="it-IT" b="0" i="1" smtClean="0">
                              <a:latin typeface="Cambria Math"/>
                            </a:rPr>
                          </m:ctrlPr>
                        </m:funcPr>
                        <m:fName>
                          <m:sSub>
                            <m:sSubPr>
                              <m:ctrlPr>
                                <a:rPr lang="it-IT" b="0" i="1" smtClean="0">
                                  <a:latin typeface="Cambria Math"/>
                                </a:rPr>
                              </m:ctrlPr>
                            </m:sSubPr>
                            <m:e>
                              <m:r>
                                <m:rPr>
                                  <m:sty m:val="p"/>
                                </m:rPr>
                                <a:rPr lang="it-IT" b="0" i="0" smtClean="0">
                                  <a:latin typeface="Cambria Math"/>
                                </a:rPr>
                                <m:t>log</m:t>
                              </m:r>
                            </m:e>
                            <m:sub>
                              <m:r>
                                <a:rPr lang="it-IT" b="0" i="1" smtClean="0">
                                  <a:latin typeface="Cambria Math"/>
                                </a:rPr>
                                <m:t>10</m:t>
                              </m:r>
                            </m:sub>
                          </m:sSub>
                        </m:fName>
                        <m:e>
                          <m:d>
                            <m:dPr>
                              <m:ctrlPr>
                                <a:rPr lang="it-IT" b="0" i="1" smtClean="0">
                                  <a:latin typeface="Cambria Math"/>
                                </a:rPr>
                              </m:ctrlPr>
                            </m:dPr>
                            <m:e>
                              <m:f>
                                <m:fPr>
                                  <m:ctrlPr>
                                    <a:rPr lang="it-IT" i="1">
                                      <a:latin typeface="Cambria Math"/>
                                    </a:rPr>
                                  </m:ctrlPr>
                                </m:fPr>
                                <m:num>
                                  <m:sSub>
                                    <m:sSubPr>
                                      <m:ctrlPr>
                                        <a:rPr lang="it-IT" i="1" smtClean="0">
                                          <a:latin typeface="Cambria Math"/>
                                        </a:rPr>
                                      </m:ctrlPr>
                                    </m:sSubPr>
                                    <m:e>
                                      <m:r>
                                        <a:rPr lang="it-IT" b="0" i="1" smtClean="0">
                                          <a:latin typeface="Cambria Math"/>
                                        </a:rPr>
                                        <m:t>𝐼</m:t>
                                      </m:r>
                                    </m:e>
                                    <m:sub>
                                      <m:r>
                                        <a:rPr lang="it-IT" b="0" i="1" smtClean="0">
                                          <a:latin typeface="Cambria Math"/>
                                        </a:rPr>
                                        <m:t>𝑎𝑝𝑝𝑎𝑟𝑒𝑛𝑡𝑒</m:t>
                                      </m:r>
                                    </m:sub>
                                  </m:sSub>
                                </m:num>
                                <m:den>
                                  <m:sSub>
                                    <m:sSubPr>
                                      <m:ctrlPr>
                                        <a:rPr lang="it-IT" i="1">
                                          <a:latin typeface="Cambria Math"/>
                                        </a:rPr>
                                      </m:ctrlPr>
                                    </m:sSubPr>
                                    <m:e>
                                      <m:r>
                                        <a:rPr lang="it-IT" i="1">
                                          <a:latin typeface="Cambria Math"/>
                                        </a:rPr>
                                        <m:t>𝐼</m:t>
                                      </m:r>
                                    </m:e>
                                    <m:sub>
                                      <m:r>
                                        <a:rPr lang="it-IT" b="0" i="1" smtClean="0">
                                          <a:latin typeface="Cambria Math"/>
                                        </a:rPr>
                                        <m:t>𝑟𝑖𝑓𝑒𝑟𝑖𝑚𝑒𝑛𝑡𝑜</m:t>
                                      </m:r>
                                    </m:sub>
                                  </m:sSub>
                                </m:den>
                              </m:f>
                            </m:e>
                          </m:d>
                        </m:e>
                      </m:func>
                    </m:oMath>
                  </m:oMathPara>
                </a14:m>
                <a:endParaRPr lang="it-IT"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2123728" y="3938453"/>
                <a:ext cx="6264696" cy="714683"/>
              </a:xfrm>
              <a:prstGeom prst="rect">
                <a:avLst/>
              </a:prstGeom>
              <a:blipFill rotWithShape="1">
                <a:blip r:embed="rId4"/>
                <a:stretch>
                  <a:fillRect/>
                </a:stretch>
              </a:blipFill>
              <a:ln>
                <a:solidFill>
                  <a:srgbClr val="FF0000"/>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CasellaDiTesto 9"/>
              <p:cNvSpPr txBox="1"/>
              <p:nvPr/>
            </p:nvSpPr>
            <p:spPr>
              <a:xfrm>
                <a:off x="2123728" y="5445224"/>
                <a:ext cx="6264696" cy="390748"/>
              </a:xfrm>
              <a:prstGeom prst="rect">
                <a:avLst/>
              </a:prstGeom>
              <a:solidFill>
                <a:schemeClr val="bg2">
                  <a:lumMod val="40000"/>
                  <a:lumOff val="60000"/>
                </a:schemeClr>
              </a:solid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a:rPr>
                          </m:ctrlPr>
                        </m:sSubPr>
                        <m:e>
                          <m:r>
                            <a:rPr lang="it-IT" b="0" i="1" smtClean="0">
                              <a:latin typeface="Cambria Math"/>
                            </a:rPr>
                            <m:t>𝑀</m:t>
                          </m:r>
                        </m:e>
                        <m:sub>
                          <m:r>
                            <a:rPr lang="it-IT" b="0" i="1" smtClean="0">
                              <a:latin typeface="Cambria Math"/>
                            </a:rPr>
                            <m:t>𝑎𝑠𝑠𝑜𝑙𝑢𝑡𝑎</m:t>
                          </m:r>
                        </m:sub>
                      </m:sSub>
                      <m:r>
                        <a:rPr lang="it-IT" b="0" i="1" smtClean="0">
                          <a:latin typeface="Cambria Math"/>
                        </a:rPr>
                        <m:t>= </m:t>
                      </m:r>
                      <m:sSub>
                        <m:sSubPr>
                          <m:ctrlPr>
                            <a:rPr lang="it-IT" b="0" i="1" smtClean="0">
                              <a:latin typeface="Cambria Math"/>
                            </a:rPr>
                          </m:ctrlPr>
                        </m:sSubPr>
                        <m:e>
                          <m:r>
                            <a:rPr lang="it-IT" b="0" i="1" smtClean="0">
                              <a:latin typeface="Cambria Math"/>
                            </a:rPr>
                            <m:t>𝑚</m:t>
                          </m:r>
                        </m:e>
                        <m:sub>
                          <m:r>
                            <a:rPr lang="it-IT" b="0" i="1" smtClean="0">
                              <a:latin typeface="Cambria Math"/>
                            </a:rPr>
                            <m:t>𝑎𝑝𝑝𝑎𝑟𝑒𝑛𝑡𝑒</m:t>
                          </m:r>
                        </m:sub>
                      </m:sSub>
                      <m:r>
                        <a:rPr lang="it-IT" b="0" i="1" smtClean="0">
                          <a:latin typeface="Cambria Math"/>
                        </a:rPr>
                        <m:t>+5−5∗</m:t>
                      </m:r>
                      <m:func>
                        <m:funcPr>
                          <m:ctrlPr>
                            <a:rPr lang="it-IT" b="0" i="1" smtClean="0">
                              <a:latin typeface="Cambria Math"/>
                            </a:rPr>
                          </m:ctrlPr>
                        </m:funcPr>
                        <m:fName>
                          <m:sSub>
                            <m:sSubPr>
                              <m:ctrlPr>
                                <a:rPr lang="it-IT" b="0" i="1" smtClean="0">
                                  <a:latin typeface="Cambria Math"/>
                                </a:rPr>
                              </m:ctrlPr>
                            </m:sSubPr>
                            <m:e>
                              <m:r>
                                <m:rPr>
                                  <m:sty m:val="p"/>
                                </m:rPr>
                                <a:rPr lang="it-IT" b="0" i="0" smtClean="0">
                                  <a:latin typeface="Cambria Math"/>
                                </a:rPr>
                                <m:t>log</m:t>
                              </m:r>
                            </m:e>
                            <m:sub>
                              <m:r>
                                <a:rPr lang="it-IT" b="0" i="1" smtClean="0">
                                  <a:latin typeface="Cambria Math"/>
                                </a:rPr>
                                <m:t>10</m:t>
                              </m:r>
                            </m:sub>
                          </m:sSub>
                        </m:fName>
                        <m:e>
                          <m:r>
                            <a:rPr lang="it-IT" b="0" i="1" smtClean="0">
                              <a:latin typeface="Cambria Math"/>
                            </a:rPr>
                            <m:t>𝐷</m:t>
                          </m:r>
                        </m:e>
                      </m:func>
                    </m:oMath>
                  </m:oMathPara>
                </a14:m>
                <a:endParaRPr lang="it-IT" dirty="0"/>
              </a:p>
            </p:txBody>
          </p:sp>
        </mc:Choice>
        <mc:Fallback xmlns="">
          <p:sp>
            <p:nvSpPr>
              <p:cNvPr id="10" name="CasellaDiTesto 9"/>
              <p:cNvSpPr txBox="1">
                <a:spLocks noRot="1" noChangeAspect="1" noMove="1" noResize="1" noEditPoints="1" noAdjustHandles="1" noChangeArrowheads="1" noChangeShapeType="1" noTextEdit="1"/>
              </p:cNvSpPr>
              <p:nvPr/>
            </p:nvSpPr>
            <p:spPr>
              <a:xfrm>
                <a:off x="2123728" y="5445224"/>
                <a:ext cx="6264696" cy="390748"/>
              </a:xfrm>
              <a:prstGeom prst="rect">
                <a:avLst/>
              </a:prstGeom>
              <a:blipFill rotWithShape="1">
                <a:blip r:embed="rId5"/>
                <a:stretch>
                  <a:fillRect b="-6061"/>
                </a:stretch>
              </a:blipFill>
              <a:ln>
                <a:solidFill>
                  <a:srgbClr val="FF0000"/>
                </a:solidFill>
              </a:ln>
            </p:spPr>
            <p:txBody>
              <a:bodyPr/>
              <a:lstStyle/>
              <a:p>
                <a:r>
                  <a:rPr lang="it-IT">
                    <a:noFill/>
                  </a:rPr>
                  <a:t> </a:t>
                </a:r>
              </a:p>
            </p:txBody>
          </p:sp>
        </mc:Fallback>
      </mc:AlternateContent>
      <p:sp>
        <p:nvSpPr>
          <p:cNvPr id="12" name="CasellaDiTesto 11"/>
          <p:cNvSpPr txBox="1"/>
          <p:nvPr/>
        </p:nvSpPr>
        <p:spPr>
          <a:xfrm>
            <a:off x="1547664" y="2996952"/>
            <a:ext cx="7344816" cy="830997"/>
          </a:xfrm>
          <a:prstGeom prst="rect">
            <a:avLst/>
          </a:prstGeom>
          <a:noFill/>
        </p:spPr>
        <p:txBody>
          <a:bodyPr wrap="square" rtlCol="0">
            <a:spAutoFit/>
          </a:bodyPr>
          <a:lstStyle>
            <a:defPPr>
              <a:defRPr lang="en-US"/>
            </a:defPPr>
            <a:lvl1pPr>
              <a:defRPr sz="1600"/>
            </a:lvl1pPr>
          </a:lstStyle>
          <a:p>
            <a:r>
              <a:rPr lang="it-IT" dirty="0"/>
              <a:t>Il valore della magnitudine di una stella di riferimento, dedotto dalle cartine stellari o da ALADIN </a:t>
            </a:r>
            <a:r>
              <a:rPr lang="it-IT" dirty="0" smtClean="0"/>
              <a:t>(e attribuendo il </a:t>
            </a:r>
            <a:r>
              <a:rPr lang="it-IT" dirty="0"/>
              <a:t>valore suggerito </a:t>
            </a:r>
            <a:r>
              <a:rPr lang="it-IT" dirty="0" smtClean="0"/>
              <a:t>a una </a:t>
            </a:r>
            <a:r>
              <a:rPr lang="it-IT" dirty="0"/>
              <a:t>o più stelle di riferimento REF1, REF2, REF3…) consente di trovare la magnitudine apparente della stella studiata.</a:t>
            </a:r>
          </a:p>
        </p:txBody>
      </p:sp>
      <p:sp>
        <p:nvSpPr>
          <p:cNvPr id="3" name="CasellaDiTesto 2"/>
          <p:cNvSpPr txBox="1"/>
          <p:nvPr/>
        </p:nvSpPr>
        <p:spPr>
          <a:xfrm>
            <a:off x="1547664" y="4797152"/>
            <a:ext cx="7056784" cy="584775"/>
          </a:xfrm>
          <a:prstGeom prst="rect">
            <a:avLst/>
          </a:prstGeom>
          <a:noFill/>
        </p:spPr>
        <p:txBody>
          <a:bodyPr wrap="square" rtlCol="0">
            <a:spAutoFit/>
          </a:bodyPr>
          <a:lstStyle/>
          <a:p>
            <a:r>
              <a:rPr lang="it-IT" sz="1600" dirty="0" smtClean="0"/>
              <a:t>Se è nota la distanza D, si può trovare la magnitudine assoluta e in seguito il rapporto tra le luminosità assolute delle due stelle.</a:t>
            </a:r>
            <a:endParaRPr lang="it-IT" sz="1600" dirty="0"/>
          </a:p>
        </p:txBody>
      </p:sp>
      <mc:AlternateContent xmlns:mc="http://schemas.openxmlformats.org/markup-compatibility/2006" xmlns:a14="http://schemas.microsoft.com/office/drawing/2010/main">
        <mc:Choice Requires="a14">
          <p:sp>
            <p:nvSpPr>
              <p:cNvPr id="11" name="CasellaDiTesto 10"/>
              <p:cNvSpPr txBox="1"/>
              <p:nvPr/>
            </p:nvSpPr>
            <p:spPr>
              <a:xfrm>
                <a:off x="3977629" y="6013155"/>
                <a:ext cx="2034531" cy="656205"/>
              </a:xfrm>
              <a:prstGeom prst="rect">
                <a:avLst/>
              </a:prstGeom>
              <a:solidFill>
                <a:schemeClr val="accent2">
                  <a:lumMod val="40000"/>
                  <a:lumOff val="60000"/>
                </a:schemeClr>
              </a:solid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it-IT" i="1" smtClean="0">
                              <a:latin typeface="Cambria Math"/>
                            </a:rPr>
                          </m:ctrlPr>
                        </m:fPr>
                        <m:num>
                          <m:sSub>
                            <m:sSubPr>
                              <m:ctrlPr>
                                <a:rPr lang="it-IT" i="1" smtClean="0">
                                  <a:latin typeface="Cambria Math"/>
                                </a:rPr>
                              </m:ctrlPr>
                            </m:sSubPr>
                            <m:e>
                              <m:r>
                                <a:rPr lang="it-IT" b="0" i="1" smtClean="0">
                                  <a:latin typeface="Cambria Math"/>
                                </a:rPr>
                                <m:t>𝐿</m:t>
                              </m:r>
                            </m:e>
                            <m:sub>
                              <m:r>
                                <a:rPr lang="it-IT" b="0" i="1" smtClean="0">
                                  <a:latin typeface="Cambria Math"/>
                                </a:rPr>
                                <m:t>1</m:t>
                              </m:r>
                            </m:sub>
                          </m:sSub>
                        </m:num>
                        <m:den>
                          <m:sSub>
                            <m:sSubPr>
                              <m:ctrlPr>
                                <a:rPr lang="it-IT" i="1" smtClean="0">
                                  <a:latin typeface="Cambria Math"/>
                                </a:rPr>
                              </m:ctrlPr>
                            </m:sSubPr>
                            <m:e>
                              <m:r>
                                <a:rPr lang="it-IT" b="0" i="1" smtClean="0">
                                  <a:latin typeface="Cambria Math"/>
                                </a:rPr>
                                <m:t>𝐿</m:t>
                              </m:r>
                            </m:e>
                            <m:sub>
                              <m:r>
                                <a:rPr lang="it-IT" b="0" i="1" smtClean="0">
                                  <a:latin typeface="Cambria Math"/>
                                </a:rPr>
                                <m:t>2</m:t>
                              </m:r>
                            </m:sub>
                          </m:sSub>
                        </m:den>
                      </m:f>
                      <m:r>
                        <a:rPr lang="it-IT" b="0" i="1" smtClean="0">
                          <a:latin typeface="Cambria Math"/>
                        </a:rPr>
                        <m:t>= </m:t>
                      </m:r>
                      <m:sSup>
                        <m:sSupPr>
                          <m:ctrlPr>
                            <a:rPr lang="it-IT" b="0" i="1" smtClean="0">
                              <a:latin typeface="Cambria Math"/>
                            </a:rPr>
                          </m:ctrlPr>
                        </m:sSupPr>
                        <m:e>
                          <m:r>
                            <a:rPr lang="it-IT" b="0" i="1" smtClean="0">
                              <a:latin typeface="Cambria Math"/>
                            </a:rPr>
                            <m:t>2,512</m:t>
                          </m:r>
                        </m:e>
                        <m:sup>
                          <m:sSub>
                            <m:sSubPr>
                              <m:ctrlPr>
                                <a:rPr lang="it-IT" b="0" i="1" smtClean="0">
                                  <a:latin typeface="Cambria Math"/>
                                </a:rPr>
                              </m:ctrlPr>
                            </m:sSubPr>
                            <m:e>
                              <m:r>
                                <a:rPr lang="it-IT" b="0" i="1" smtClean="0">
                                  <a:latin typeface="Cambria Math"/>
                                </a:rPr>
                                <m:t> </m:t>
                              </m:r>
                              <m:r>
                                <a:rPr lang="it-IT" b="0" i="1" smtClean="0">
                                  <a:latin typeface="Cambria Math"/>
                                </a:rPr>
                                <m:t>𝑀</m:t>
                              </m:r>
                            </m:e>
                            <m:sub>
                              <m:r>
                                <a:rPr lang="it-IT" b="0" i="1" smtClean="0">
                                  <a:latin typeface="Cambria Math"/>
                                </a:rPr>
                                <m:t>2</m:t>
                              </m:r>
                            </m:sub>
                          </m:sSub>
                          <m:r>
                            <a:rPr lang="it-IT" b="0" i="1" smtClean="0">
                              <a:latin typeface="Cambria Math"/>
                            </a:rPr>
                            <m:t>−</m:t>
                          </m:r>
                          <m:sSub>
                            <m:sSubPr>
                              <m:ctrlPr>
                                <a:rPr lang="it-IT" b="0" i="1" smtClean="0">
                                  <a:latin typeface="Cambria Math"/>
                                </a:rPr>
                              </m:ctrlPr>
                            </m:sSubPr>
                            <m:e>
                              <m:r>
                                <a:rPr lang="it-IT" b="0" i="1" smtClean="0">
                                  <a:latin typeface="Cambria Math"/>
                                </a:rPr>
                                <m:t>𝑀</m:t>
                              </m:r>
                            </m:e>
                            <m:sub>
                              <m:r>
                                <a:rPr lang="it-IT" b="0" i="1" smtClean="0">
                                  <a:latin typeface="Cambria Math"/>
                                </a:rPr>
                                <m:t>1</m:t>
                              </m:r>
                            </m:sub>
                          </m:sSub>
                        </m:sup>
                      </m:sSup>
                    </m:oMath>
                  </m:oMathPara>
                </a14:m>
                <a:endParaRPr lang="it-IT" dirty="0"/>
              </a:p>
            </p:txBody>
          </p:sp>
        </mc:Choice>
        <mc:Fallback xmlns="">
          <p:sp>
            <p:nvSpPr>
              <p:cNvPr id="11" name="CasellaDiTesto 10"/>
              <p:cNvSpPr txBox="1">
                <a:spLocks noRot="1" noChangeAspect="1" noMove="1" noResize="1" noEditPoints="1" noAdjustHandles="1" noChangeArrowheads="1" noChangeShapeType="1" noTextEdit="1"/>
              </p:cNvSpPr>
              <p:nvPr/>
            </p:nvSpPr>
            <p:spPr>
              <a:xfrm>
                <a:off x="3977629" y="6013155"/>
                <a:ext cx="2034531" cy="656205"/>
              </a:xfrm>
              <a:prstGeom prst="rect">
                <a:avLst/>
              </a:prstGeom>
              <a:blipFill rotWithShape="1">
                <a:blip r:embed="rId6"/>
                <a:stretch>
                  <a:fillRect/>
                </a:stretch>
              </a:blipFill>
              <a:ln>
                <a:solidFill>
                  <a:srgbClr val="FF0000"/>
                </a:solidFill>
              </a:ln>
            </p:spPr>
            <p:txBody>
              <a:bodyPr/>
              <a:lstStyle/>
              <a:p>
                <a:r>
                  <a:rPr lang="it-IT">
                    <a:noFill/>
                  </a:rPr>
                  <a:t> </a:t>
                </a:r>
              </a:p>
            </p:txBody>
          </p:sp>
        </mc:Fallback>
      </mc:AlternateContent>
    </p:spTree>
    <p:extLst>
      <p:ext uri="{BB962C8B-B14F-4D97-AF65-F5344CB8AC3E}">
        <p14:creationId xmlns:p14="http://schemas.microsoft.com/office/powerpoint/2010/main" val="36516753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475656" y="1455167"/>
            <a:ext cx="7128792" cy="830997"/>
          </a:xfrm>
          <a:prstGeom prst="rect">
            <a:avLst/>
          </a:prstGeom>
          <a:noFill/>
        </p:spPr>
        <p:txBody>
          <a:bodyPr wrap="square" rtlCol="0">
            <a:spAutoFit/>
          </a:bodyPr>
          <a:lstStyle/>
          <a:p>
            <a:pPr algn="ctr"/>
            <a:r>
              <a:rPr lang="it-IT" sz="2400" dirty="0" smtClean="0">
                <a:solidFill>
                  <a:srgbClr val="FF0000"/>
                </a:solidFill>
              </a:rPr>
              <a:t>Progetto 4: come misurare la distanza di una stella</a:t>
            </a:r>
            <a:r>
              <a:rPr lang="it-IT" sz="2400" dirty="0" smtClean="0">
                <a:solidFill>
                  <a:srgbClr val="FF0000"/>
                </a:solidFill>
              </a:rPr>
              <a:t>? </a:t>
            </a:r>
            <a:br>
              <a:rPr lang="it-IT" sz="2400" dirty="0" smtClean="0">
                <a:solidFill>
                  <a:srgbClr val="FF0000"/>
                </a:solidFill>
              </a:rPr>
            </a:br>
            <a:r>
              <a:rPr lang="it-IT" sz="2400" dirty="0" smtClean="0">
                <a:solidFill>
                  <a:srgbClr val="FF0000"/>
                </a:solidFill>
              </a:rPr>
              <a:t>Le stelle variabili di tipo RR </a:t>
            </a:r>
            <a:r>
              <a:rPr lang="it-IT" sz="2400" dirty="0" err="1" smtClean="0">
                <a:solidFill>
                  <a:srgbClr val="FF0000"/>
                </a:solidFill>
              </a:rPr>
              <a:t>Lyr</a:t>
            </a:r>
            <a:endParaRPr lang="it-IT" sz="2400" dirty="0">
              <a:solidFill>
                <a:srgbClr val="FF0000"/>
              </a:solidFill>
            </a:endParaRPr>
          </a:p>
        </p:txBody>
      </p:sp>
      <mc:AlternateContent xmlns:mc="http://schemas.openxmlformats.org/markup-compatibility/2006">
        <mc:Choice xmlns:a14="http://schemas.microsoft.com/office/drawing/2010/main" Requires="a14">
          <p:sp>
            <p:nvSpPr>
              <p:cNvPr id="3" name="CasellaDiTesto 2"/>
              <p:cNvSpPr txBox="1"/>
              <p:nvPr/>
            </p:nvSpPr>
            <p:spPr>
              <a:xfrm>
                <a:off x="1475656" y="2466762"/>
                <a:ext cx="7272808" cy="1754326"/>
              </a:xfrm>
              <a:prstGeom prst="rect">
                <a:avLst/>
              </a:prstGeom>
              <a:solidFill>
                <a:schemeClr val="bg1">
                  <a:lumMod val="95000"/>
                </a:schemeClr>
              </a:solidFill>
              <a:ln>
                <a:solidFill>
                  <a:schemeClr val="tx1"/>
                </a:solidFill>
              </a:ln>
            </p:spPr>
            <p:txBody>
              <a:bodyPr wrap="square" rtlCol="0">
                <a:spAutoFit/>
              </a:bodyPr>
              <a:lstStyle/>
              <a:p>
                <a:r>
                  <a:rPr lang="it-IT" dirty="0" smtClean="0"/>
                  <a:t>Le stelle variabili di tipo RR </a:t>
                </a:r>
                <a:r>
                  <a:rPr lang="it-IT" dirty="0" err="1" smtClean="0"/>
                  <a:t>Lyrae</a:t>
                </a:r>
                <a:r>
                  <a:rPr lang="it-IT" dirty="0" smtClean="0"/>
                  <a:t> sono oggetti molto simili tra loro e hanno una particolarità estremamente importante: la loro magnitudine assoluta M è costante, ed è sempre compresa tra 0,6 e 0,7 (principalmente 0,6). </a:t>
                </a:r>
                <a:br>
                  <a:rPr lang="it-IT" dirty="0" smtClean="0"/>
                </a:br>
                <a:r>
                  <a:rPr lang="it-IT" dirty="0" smtClean="0"/>
                  <a:t/>
                </a:r>
                <a:br>
                  <a:rPr lang="it-IT" dirty="0" smtClean="0"/>
                </a:br>
                <a:r>
                  <a:rPr lang="it-IT" dirty="0" smtClean="0"/>
                  <a:t>Ricavare la loro distanza risulta, quindi, molto semplice, attraverso la seguente formula,  già nota,  ponendo    </a:t>
                </a:r>
                <a14:m>
                  <m:oMath xmlns:m="http://schemas.openxmlformats.org/officeDocument/2006/math">
                    <m:sSub>
                      <m:sSubPr>
                        <m:ctrlPr>
                          <a:rPr lang="it-IT" i="1">
                            <a:latin typeface="Cambria Math"/>
                          </a:rPr>
                        </m:ctrlPr>
                      </m:sSubPr>
                      <m:e>
                        <m:r>
                          <a:rPr lang="it-IT" i="1">
                            <a:latin typeface="Cambria Math"/>
                          </a:rPr>
                          <m:t>𝑀</m:t>
                        </m:r>
                      </m:e>
                      <m:sub>
                        <m:r>
                          <a:rPr lang="it-IT" i="1">
                            <a:latin typeface="Cambria Math"/>
                          </a:rPr>
                          <m:t>𝑎𝑠𝑠𝑜𝑙𝑢𝑡𝑎</m:t>
                        </m:r>
                      </m:sub>
                    </m:sSub>
                    <m:r>
                      <a:rPr lang="it-IT" i="1">
                        <a:latin typeface="Cambria Math"/>
                      </a:rPr>
                      <m:t>=</m:t>
                    </m:r>
                    <m:r>
                      <a:rPr lang="it-IT" b="0" i="0" smtClean="0">
                        <a:latin typeface="Cambria Math"/>
                      </a:rPr>
                      <m:t>  0,6</m:t>
                    </m:r>
                  </m:oMath>
                </a14:m>
                <a:r>
                  <a:rPr lang="it-IT" dirty="0" smtClean="0"/>
                  <a:t> </a:t>
                </a:r>
                <a:endParaRPr lang="it-IT" dirty="0"/>
              </a:p>
            </p:txBody>
          </p:sp>
        </mc:Choice>
        <mc:Fallback>
          <p:sp>
            <p:nvSpPr>
              <p:cNvPr id="3" name="CasellaDiTesto 2"/>
              <p:cNvSpPr txBox="1">
                <a:spLocks noRot="1" noChangeAspect="1" noMove="1" noResize="1" noEditPoints="1" noAdjustHandles="1" noChangeArrowheads="1" noChangeShapeType="1" noTextEdit="1"/>
              </p:cNvSpPr>
              <p:nvPr/>
            </p:nvSpPr>
            <p:spPr>
              <a:xfrm>
                <a:off x="1475656" y="2466762"/>
                <a:ext cx="7272808" cy="1754326"/>
              </a:xfrm>
              <a:prstGeom prst="rect">
                <a:avLst/>
              </a:prstGeom>
              <a:blipFill rotWithShape="1">
                <a:blip r:embed="rId3"/>
                <a:stretch>
                  <a:fillRect l="-586" t="-1384" r="-1423" b="-4498"/>
                </a:stretch>
              </a:blipFill>
              <a:ln>
                <a:solidFill>
                  <a:schemeClr val="tx1"/>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5" name="CasellaDiTesto 14"/>
              <p:cNvSpPr txBox="1"/>
              <p:nvPr/>
            </p:nvSpPr>
            <p:spPr>
              <a:xfrm>
                <a:off x="1907704" y="4725144"/>
                <a:ext cx="6264696" cy="390748"/>
              </a:xfrm>
              <a:prstGeom prst="rect">
                <a:avLst/>
              </a:prstGeom>
              <a:solidFill>
                <a:schemeClr val="bg2">
                  <a:lumMod val="40000"/>
                  <a:lumOff val="60000"/>
                </a:schemeClr>
              </a:solid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a:rPr>
                          </m:ctrlPr>
                        </m:sSubPr>
                        <m:e>
                          <m:r>
                            <a:rPr lang="it-IT" b="0" i="1" smtClean="0">
                              <a:latin typeface="Cambria Math"/>
                            </a:rPr>
                            <m:t>𝑀</m:t>
                          </m:r>
                        </m:e>
                        <m:sub>
                          <m:r>
                            <a:rPr lang="it-IT" b="0" i="1" smtClean="0">
                              <a:latin typeface="Cambria Math"/>
                            </a:rPr>
                            <m:t>𝑎𝑠𝑠𝑜𝑙𝑢𝑡𝑎</m:t>
                          </m:r>
                        </m:sub>
                      </m:sSub>
                      <m:r>
                        <a:rPr lang="it-IT" b="0" i="1" smtClean="0">
                          <a:latin typeface="Cambria Math"/>
                        </a:rPr>
                        <m:t>= </m:t>
                      </m:r>
                      <m:sSub>
                        <m:sSubPr>
                          <m:ctrlPr>
                            <a:rPr lang="it-IT" b="0" i="1" smtClean="0">
                              <a:latin typeface="Cambria Math"/>
                            </a:rPr>
                          </m:ctrlPr>
                        </m:sSubPr>
                        <m:e>
                          <m:r>
                            <a:rPr lang="it-IT" b="0" i="1" smtClean="0">
                              <a:latin typeface="Cambria Math"/>
                            </a:rPr>
                            <m:t>𝑚</m:t>
                          </m:r>
                        </m:e>
                        <m:sub>
                          <m:r>
                            <a:rPr lang="it-IT" b="0" i="1" smtClean="0">
                              <a:latin typeface="Cambria Math"/>
                            </a:rPr>
                            <m:t>𝑎𝑝𝑝𝑎𝑟𝑒𝑛𝑡𝑒</m:t>
                          </m:r>
                        </m:sub>
                      </m:sSub>
                      <m:r>
                        <a:rPr lang="it-IT" b="0" i="1" smtClean="0">
                          <a:latin typeface="Cambria Math"/>
                        </a:rPr>
                        <m:t>+5−5∗</m:t>
                      </m:r>
                      <m:func>
                        <m:funcPr>
                          <m:ctrlPr>
                            <a:rPr lang="it-IT" b="0" i="1" smtClean="0">
                              <a:latin typeface="Cambria Math"/>
                            </a:rPr>
                          </m:ctrlPr>
                        </m:funcPr>
                        <m:fName>
                          <m:sSub>
                            <m:sSubPr>
                              <m:ctrlPr>
                                <a:rPr lang="it-IT" b="0" i="1" smtClean="0">
                                  <a:latin typeface="Cambria Math"/>
                                </a:rPr>
                              </m:ctrlPr>
                            </m:sSubPr>
                            <m:e>
                              <m:r>
                                <m:rPr>
                                  <m:sty m:val="p"/>
                                </m:rPr>
                                <a:rPr lang="it-IT" b="0" i="0" smtClean="0">
                                  <a:latin typeface="Cambria Math"/>
                                </a:rPr>
                                <m:t>log</m:t>
                              </m:r>
                            </m:e>
                            <m:sub>
                              <m:r>
                                <a:rPr lang="it-IT" b="0" i="1" smtClean="0">
                                  <a:latin typeface="Cambria Math"/>
                                </a:rPr>
                                <m:t>10</m:t>
                              </m:r>
                            </m:sub>
                          </m:sSub>
                        </m:fName>
                        <m:e>
                          <m:r>
                            <a:rPr lang="it-IT" b="0" i="1" smtClean="0">
                              <a:latin typeface="Cambria Math"/>
                            </a:rPr>
                            <m:t>𝐷</m:t>
                          </m:r>
                        </m:e>
                      </m:func>
                    </m:oMath>
                  </m:oMathPara>
                </a14:m>
                <a:endParaRPr lang="it-IT" dirty="0"/>
              </a:p>
            </p:txBody>
          </p:sp>
        </mc:Choice>
        <mc:Fallback xmlns="">
          <p:sp>
            <p:nvSpPr>
              <p:cNvPr id="15" name="CasellaDiTesto 14"/>
              <p:cNvSpPr txBox="1">
                <a:spLocks noRot="1" noChangeAspect="1" noMove="1" noResize="1" noEditPoints="1" noAdjustHandles="1" noChangeArrowheads="1" noChangeShapeType="1" noTextEdit="1"/>
              </p:cNvSpPr>
              <p:nvPr/>
            </p:nvSpPr>
            <p:spPr>
              <a:xfrm>
                <a:off x="1907704" y="4725144"/>
                <a:ext cx="6264696" cy="390748"/>
              </a:xfrm>
              <a:prstGeom prst="rect">
                <a:avLst/>
              </a:prstGeom>
              <a:blipFill rotWithShape="1">
                <a:blip r:embed="rId4"/>
                <a:stretch>
                  <a:fillRect b="-6061"/>
                </a:stretch>
              </a:blipFill>
              <a:ln>
                <a:solidFill>
                  <a:srgbClr val="FF0000"/>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p:cNvSpPr txBox="1"/>
              <p:nvPr/>
            </p:nvSpPr>
            <p:spPr>
              <a:xfrm>
                <a:off x="1979712" y="5414516"/>
                <a:ext cx="6264696" cy="390748"/>
              </a:xfrm>
              <a:prstGeom prst="rect">
                <a:avLst/>
              </a:prstGeom>
              <a:solidFill>
                <a:schemeClr val="bg2">
                  <a:lumMod val="40000"/>
                  <a:lumOff val="60000"/>
                </a:schemeClr>
              </a:solidFill>
              <a:ln>
                <a:solidFill>
                  <a:srgbClr val="FF0000"/>
                </a:solidFill>
              </a:ln>
            </p:spPr>
            <p:txBody>
              <a:bodyPr wrap="square" rtlCol="0">
                <a:spAutoFit/>
              </a:bodyPr>
              <a:lstStyle/>
              <a:p>
                <a:pPr algn="ctr"/>
                <a:r>
                  <a:rPr lang="it-IT" b="0" dirty="0" smtClean="0"/>
                  <a:t>0,6 </a:t>
                </a:r>
                <a14:m>
                  <m:oMath xmlns:m="http://schemas.openxmlformats.org/officeDocument/2006/math">
                    <m:r>
                      <a:rPr lang="it-IT" b="0" i="1" smtClean="0">
                        <a:latin typeface="Cambria Math"/>
                      </a:rPr>
                      <m:t>= </m:t>
                    </m:r>
                    <m:sSub>
                      <m:sSubPr>
                        <m:ctrlPr>
                          <a:rPr lang="it-IT" b="0" i="1" smtClean="0">
                            <a:latin typeface="Cambria Math"/>
                          </a:rPr>
                        </m:ctrlPr>
                      </m:sSubPr>
                      <m:e>
                        <m:r>
                          <a:rPr lang="it-IT" b="0" i="1" smtClean="0">
                            <a:latin typeface="Cambria Math"/>
                          </a:rPr>
                          <m:t>𝑚</m:t>
                        </m:r>
                      </m:e>
                      <m:sub>
                        <m:r>
                          <a:rPr lang="it-IT" b="0" i="1" smtClean="0">
                            <a:latin typeface="Cambria Math"/>
                          </a:rPr>
                          <m:t>𝑎𝑝𝑝𝑎𝑟𝑒𝑛𝑡𝑒</m:t>
                        </m:r>
                      </m:sub>
                    </m:sSub>
                    <m:r>
                      <a:rPr lang="it-IT" b="0" i="1" smtClean="0">
                        <a:latin typeface="Cambria Math"/>
                      </a:rPr>
                      <m:t>+5−5∗</m:t>
                    </m:r>
                    <m:func>
                      <m:funcPr>
                        <m:ctrlPr>
                          <a:rPr lang="it-IT" b="0" i="1" smtClean="0">
                            <a:latin typeface="Cambria Math"/>
                          </a:rPr>
                        </m:ctrlPr>
                      </m:funcPr>
                      <m:fName>
                        <m:sSub>
                          <m:sSubPr>
                            <m:ctrlPr>
                              <a:rPr lang="it-IT" b="0" i="1" smtClean="0">
                                <a:latin typeface="Cambria Math"/>
                              </a:rPr>
                            </m:ctrlPr>
                          </m:sSubPr>
                          <m:e>
                            <m:r>
                              <m:rPr>
                                <m:sty m:val="p"/>
                              </m:rPr>
                              <a:rPr lang="it-IT" b="0" i="0" smtClean="0">
                                <a:latin typeface="Cambria Math"/>
                              </a:rPr>
                              <m:t>log</m:t>
                            </m:r>
                          </m:e>
                          <m:sub>
                            <m:r>
                              <a:rPr lang="it-IT" b="0" i="1" smtClean="0">
                                <a:latin typeface="Cambria Math"/>
                              </a:rPr>
                              <m:t>10</m:t>
                            </m:r>
                          </m:sub>
                        </m:sSub>
                      </m:fName>
                      <m:e>
                        <m:r>
                          <a:rPr lang="it-IT" b="0" i="1" smtClean="0">
                            <a:latin typeface="Cambria Math"/>
                          </a:rPr>
                          <m:t>𝐷</m:t>
                        </m:r>
                      </m:e>
                    </m:func>
                  </m:oMath>
                </a14:m>
                <a:endParaRPr lang="it-IT" dirty="0"/>
              </a:p>
            </p:txBody>
          </p:sp>
        </mc:Choice>
        <mc:Fallback xmlns="">
          <p:sp>
            <p:nvSpPr>
              <p:cNvPr id="6" name="CasellaDiTesto 5"/>
              <p:cNvSpPr txBox="1">
                <a:spLocks noRot="1" noChangeAspect="1" noMove="1" noResize="1" noEditPoints="1" noAdjustHandles="1" noChangeArrowheads="1" noChangeShapeType="1" noTextEdit="1"/>
              </p:cNvSpPr>
              <p:nvPr/>
            </p:nvSpPr>
            <p:spPr>
              <a:xfrm>
                <a:off x="1979712" y="5414516"/>
                <a:ext cx="6264696" cy="390748"/>
              </a:xfrm>
              <a:prstGeom prst="rect">
                <a:avLst/>
              </a:prstGeom>
              <a:blipFill rotWithShape="1">
                <a:blip r:embed="rId5"/>
                <a:stretch>
                  <a:fillRect t="-6061" b="-16667"/>
                </a:stretch>
              </a:blipFill>
              <a:ln>
                <a:solidFill>
                  <a:srgbClr val="FF0000"/>
                </a:solidFill>
              </a:ln>
            </p:spPr>
            <p:txBody>
              <a:bodyPr/>
              <a:lstStyle/>
              <a:p>
                <a:r>
                  <a:rPr lang="it-IT">
                    <a:noFill/>
                  </a:rPr>
                  <a:t> </a:t>
                </a:r>
              </a:p>
            </p:txBody>
          </p:sp>
        </mc:Fallback>
      </mc:AlternateContent>
    </p:spTree>
    <p:extLst>
      <p:ext uri="{BB962C8B-B14F-4D97-AF65-F5344CB8AC3E}">
        <p14:creationId xmlns:p14="http://schemas.microsoft.com/office/powerpoint/2010/main" val="1809217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475656" y="1455167"/>
            <a:ext cx="7128792" cy="461665"/>
          </a:xfrm>
          <a:prstGeom prst="rect">
            <a:avLst/>
          </a:prstGeom>
          <a:noFill/>
        </p:spPr>
        <p:txBody>
          <a:bodyPr wrap="square" rtlCol="0">
            <a:spAutoFit/>
          </a:bodyPr>
          <a:lstStyle/>
          <a:p>
            <a:pPr algn="ctr"/>
            <a:r>
              <a:rPr lang="it-IT" sz="2400" dirty="0" smtClean="0">
                <a:solidFill>
                  <a:srgbClr val="FF0000"/>
                </a:solidFill>
              </a:rPr>
              <a:t>Progetto 4: </a:t>
            </a:r>
            <a:r>
              <a:rPr lang="it-IT" sz="2400" dirty="0">
                <a:solidFill>
                  <a:srgbClr val="FF0000"/>
                </a:solidFill>
              </a:rPr>
              <a:t> </a:t>
            </a:r>
            <a:r>
              <a:rPr lang="it-IT" sz="2400" dirty="0" smtClean="0">
                <a:solidFill>
                  <a:srgbClr val="FF0000"/>
                </a:solidFill>
              </a:rPr>
              <a:t>come riconoscere le stelle RR </a:t>
            </a:r>
            <a:r>
              <a:rPr lang="it-IT" sz="2400" dirty="0" err="1" smtClean="0">
                <a:solidFill>
                  <a:srgbClr val="FF0000"/>
                </a:solidFill>
              </a:rPr>
              <a:t>Lyrae</a:t>
            </a:r>
            <a:r>
              <a:rPr lang="it-IT" sz="2400" dirty="0" smtClean="0">
                <a:solidFill>
                  <a:srgbClr val="FF0000"/>
                </a:solidFill>
              </a:rPr>
              <a:t>?</a:t>
            </a:r>
            <a:endParaRPr lang="it-IT" sz="2400" dirty="0">
              <a:solidFill>
                <a:srgbClr val="FF0000"/>
              </a:solidFill>
            </a:endParaRPr>
          </a:p>
        </p:txBody>
      </p:sp>
      <p:sp>
        <p:nvSpPr>
          <p:cNvPr id="3" name="CasellaDiTesto 2"/>
          <p:cNvSpPr txBox="1"/>
          <p:nvPr/>
        </p:nvSpPr>
        <p:spPr>
          <a:xfrm>
            <a:off x="1475656" y="2276872"/>
            <a:ext cx="7272808" cy="923330"/>
          </a:xfrm>
          <a:prstGeom prst="rect">
            <a:avLst/>
          </a:prstGeom>
          <a:solidFill>
            <a:schemeClr val="bg1">
              <a:lumMod val="95000"/>
            </a:schemeClr>
          </a:solidFill>
          <a:ln>
            <a:solidFill>
              <a:schemeClr val="tx1"/>
            </a:solidFill>
          </a:ln>
        </p:spPr>
        <p:txBody>
          <a:bodyPr wrap="square" rtlCol="0">
            <a:spAutoFit/>
          </a:bodyPr>
          <a:lstStyle/>
          <a:p>
            <a:r>
              <a:rPr lang="it-IT" dirty="0" smtClean="0"/>
              <a:t>Le stelle variabili di tipo RR </a:t>
            </a:r>
            <a:r>
              <a:rPr lang="it-IT" dirty="0" err="1" smtClean="0"/>
              <a:t>Lyrae</a:t>
            </a:r>
            <a:r>
              <a:rPr lang="it-IT" dirty="0" smtClean="0"/>
              <a:t> si riconoscono dal breve periodo (minore di uno o due  giorni) e dalla loro curva di variabilità luminosa che ha l’andamento seguente (ripida salita al massimo e discesa più lenta):</a:t>
            </a:r>
            <a:endParaRPr lang="it-IT"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717032"/>
            <a:ext cx="3600400" cy="24548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2595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7" name="CasellaDiTesto 6"/>
          <p:cNvSpPr txBox="1"/>
          <p:nvPr/>
        </p:nvSpPr>
        <p:spPr>
          <a:xfrm>
            <a:off x="1403648" y="1340768"/>
            <a:ext cx="7200800" cy="461665"/>
          </a:xfrm>
          <a:prstGeom prst="rect">
            <a:avLst/>
          </a:prstGeom>
          <a:noFill/>
        </p:spPr>
        <p:txBody>
          <a:bodyPr wrap="square" rtlCol="0">
            <a:spAutoFit/>
          </a:bodyPr>
          <a:lstStyle/>
          <a:p>
            <a:pPr algn="ctr"/>
            <a:r>
              <a:rPr lang="it-IT" sz="2400" dirty="0" smtClean="0">
                <a:solidFill>
                  <a:srgbClr val="FF0000"/>
                </a:solidFill>
              </a:rPr>
              <a:t>Progetto </a:t>
            </a:r>
            <a:r>
              <a:rPr lang="it-IT" sz="2400" dirty="0">
                <a:solidFill>
                  <a:srgbClr val="FF0000"/>
                </a:solidFill>
              </a:rPr>
              <a:t>4</a:t>
            </a:r>
            <a:r>
              <a:rPr lang="it-IT" sz="2400" dirty="0" smtClean="0">
                <a:solidFill>
                  <a:srgbClr val="FF0000"/>
                </a:solidFill>
              </a:rPr>
              <a:t>:  </a:t>
            </a:r>
            <a:r>
              <a:rPr lang="it-IT" sz="2400" dirty="0" smtClean="0">
                <a:solidFill>
                  <a:srgbClr val="FF0000"/>
                </a:solidFill>
              </a:rPr>
              <a:t>misurare la distanza con la parallasse (PLX)</a:t>
            </a:r>
            <a:endParaRPr lang="it-IT" sz="2400" dirty="0">
              <a:solidFill>
                <a:srgbClr val="FF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409031"/>
            <a:ext cx="2771775" cy="3324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259632" y="2060848"/>
            <a:ext cx="4176464" cy="4524315"/>
          </a:xfrm>
          <a:prstGeom prst="rect">
            <a:avLst/>
          </a:prstGeom>
          <a:solidFill>
            <a:schemeClr val="bg1">
              <a:lumMod val="95000"/>
            </a:schemeClr>
          </a:solidFill>
          <a:ln>
            <a:solidFill>
              <a:schemeClr val="tx1"/>
            </a:solidFill>
          </a:ln>
        </p:spPr>
        <p:txBody>
          <a:bodyPr wrap="square" rtlCol="0">
            <a:spAutoFit/>
          </a:bodyPr>
          <a:lstStyle/>
          <a:p>
            <a:r>
              <a:rPr lang="it-IT" dirty="0" smtClean="0"/>
              <a:t>Poiché la Terra orbita attorno al Sole, le stelle non troppo lontane sono viste in due posizioni leggermente diverse se osservato a distanza di 6 mesi.</a:t>
            </a:r>
            <a:br>
              <a:rPr lang="it-IT" dirty="0" smtClean="0"/>
            </a:br>
            <a:endParaRPr lang="it-IT" dirty="0" smtClean="0"/>
          </a:p>
          <a:p>
            <a:r>
              <a:rPr lang="it-IT" dirty="0" smtClean="0"/>
              <a:t>L’angolo </a:t>
            </a:r>
            <a:r>
              <a:rPr lang="it-IT" b="1" i="1" dirty="0" smtClean="0">
                <a:solidFill>
                  <a:srgbClr val="FF0000"/>
                </a:solidFill>
              </a:rPr>
              <a:t>p</a:t>
            </a:r>
            <a:r>
              <a:rPr lang="it-IT" i="1" dirty="0" smtClean="0"/>
              <a:t> </a:t>
            </a:r>
            <a:r>
              <a:rPr lang="it-IT" dirty="0" smtClean="0"/>
              <a:t>rappresentato in figura si chiama </a:t>
            </a:r>
            <a:r>
              <a:rPr lang="it-IT" dirty="0" smtClean="0">
                <a:solidFill>
                  <a:srgbClr val="FF0000"/>
                </a:solidFill>
              </a:rPr>
              <a:t>angolo di parallasse </a:t>
            </a:r>
            <a:r>
              <a:rPr lang="it-IT" dirty="0" smtClean="0"/>
              <a:t>ed è in genere piccolissimo (l’oscillazione apparente della stella è invisibile ad occhio nudo ed è una delle prove storiche a favore del movimento della Terra attorno al Sole, quindi della teoria eliocentrica).</a:t>
            </a:r>
          </a:p>
          <a:p>
            <a:endParaRPr lang="it-IT" dirty="0" smtClean="0"/>
          </a:p>
          <a:p>
            <a:r>
              <a:rPr lang="it-IT" dirty="0" smtClean="0"/>
              <a:t>Il satellite GAIA è riuscito però ad ottenere questo valore per circa 2 miliardi di stelle.</a:t>
            </a:r>
            <a:endParaRPr lang="it-IT" dirty="0"/>
          </a:p>
        </p:txBody>
      </p:sp>
    </p:spTree>
    <p:extLst>
      <p:ext uri="{BB962C8B-B14F-4D97-AF65-F5344CB8AC3E}">
        <p14:creationId xmlns:p14="http://schemas.microsoft.com/office/powerpoint/2010/main" val="21600818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7" name="CasellaDiTesto 6"/>
          <p:cNvSpPr txBox="1"/>
          <p:nvPr/>
        </p:nvSpPr>
        <p:spPr>
          <a:xfrm>
            <a:off x="1403648" y="1340768"/>
            <a:ext cx="7200800" cy="461665"/>
          </a:xfrm>
          <a:prstGeom prst="rect">
            <a:avLst/>
          </a:prstGeom>
          <a:noFill/>
        </p:spPr>
        <p:txBody>
          <a:bodyPr wrap="square" rtlCol="0">
            <a:spAutoFit/>
          </a:bodyPr>
          <a:lstStyle/>
          <a:p>
            <a:pPr algn="ctr"/>
            <a:r>
              <a:rPr lang="it-IT" sz="2400" dirty="0" smtClean="0">
                <a:solidFill>
                  <a:srgbClr val="FF0000"/>
                </a:solidFill>
              </a:rPr>
              <a:t>Progetto </a:t>
            </a:r>
            <a:r>
              <a:rPr lang="it-IT" sz="2400" dirty="0">
                <a:solidFill>
                  <a:srgbClr val="FF0000"/>
                </a:solidFill>
              </a:rPr>
              <a:t>4</a:t>
            </a:r>
            <a:r>
              <a:rPr lang="it-IT" sz="2400" dirty="0" smtClean="0">
                <a:solidFill>
                  <a:srgbClr val="FF0000"/>
                </a:solidFill>
              </a:rPr>
              <a:t>:  </a:t>
            </a:r>
            <a:r>
              <a:rPr lang="it-IT" sz="2400" dirty="0" smtClean="0">
                <a:solidFill>
                  <a:srgbClr val="FF0000"/>
                </a:solidFill>
              </a:rPr>
              <a:t>misurare la distanza con la parallasse (PLX)</a:t>
            </a:r>
            <a:endParaRPr lang="it-IT" sz="2400" dirty="0">
              <a:solidFill>
                <a:srgbClr val="FF0000"/>
              </a:solidFill>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40152" y="1888460"/>
            <a:ext cx="2771775" cy="3324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4" name="CasellaDiTesto 3"/>
              <p:cNvSpPr txBox="1"/>
              <p:nvPr/>
            </p:nvSpPr>
            <p:spPr>
              <a:xfrm>
                <a:off x="1259632" y="1916832"/>
                <a:ext cx="4176464" cy="4537396"/>
              </a:xfrm>
              <a:prstGeom prst="rect">
                <a:avLst/>
              </a:prstGeom>
              <a:solidFill>
                <a:schemeClr val="bg1">
                  <a:lumMod val="95000"/>
                </a:schemeClr>
              </a:solidFill>
              <a:ln>
                <a:solidFill>
                  <a:schemeClr val="tx1"/>
                </a:solidFill>
              </a:ln>
            </p:spPr>
            <p:txBody>
              <a:bodyPr wrap="square" rtlCol="0">
                <a:spAutoFit/>
              </a:bodyPr>
              <a:lstStyle/>
              <a:p>
                <a:r>
                  <a:rPr lang="it-IT" dirty="0" smtClean="0"/>
                  <a:t>Detta TS la distanza Terra Sole, pari al raggio dell’orbita terrestre (in figura) e D la distanza della stella, per le proprietà dei triangoli rettangoli, vale:</a:t>
                </a:r>
                <a:br>
                  <a:rPr lang="it-IT" dirty="0" smtClean="0"/>
                </a:br>
                <a:r>
                  <a:rPr lang="it-IT" i="1" dirty="0" smtClean="0">
                    <a:latin typeface="Cambria Math"/>
                  </a:rPr>
                  <a:t/>
                </a:r>
                <a:br>
                  <a:rPr lang="it-IT" i="1" dirty="0" smtClean="0">
                    <a:latin typeface="Cambria Math"/>
                  </a:rPr>
                </a:br>
                <a14:m>
                  <m:oMathPara xmlns:m="http://schemas.openxmlformats.org/officeDocument/2006/math">
                    <m:oMathParaPr>
                      <m:jc m:val="centerGroup"/>
                    </m:oMathParaPr>
                    <m:oMath xmlns:m="http://schemas.openxmlformats.org/officeDocument/2006/math">
                      <m:r>
                        <a:rPr lang="it-IT" i="1" dirty="0" smtClean="0">
                          <a:latin typeface="Cambria Math"/>
                        </a:rPr>
                        <m:t>𝑇𝑆</m:t>
                      </m:r>
                      <m:r>
                        <a:rPr lang="it-IT" i="1" dirty="0" smtClean="0">
                          <a:latin typeface="Cambria Math"/>
                        </a:rPr>
                        <m:t> = </m:t>
                      </m:r>
                      <m:r>
                        <a:rPr lang="it-IT" i="1" dirty="0" smtClean="0">
                          <a:latin typeface="Cambria Math"/>
                        </a:rPr>
                        <m:t>𝐷</m:t>
                      </m:r>
                      <m:r>
                        <a:rPr lang="it-IT" i="1" dirty="0" smtClean="0">
                          <a:latin typeface="Cambria Math"/>
                        </a:rPr>
                        <m:t> </m:t>
                      </m:r>
                      <m:r>
                        <a:rPr lang="it-IT" i="1" dirty="0" smtClean="0">
                          <a:latin typeface="Cambria Math"/>
                        </a:rPr>
                        <m:t>𝑡𝑔</m:t>
                      </m:r>
                      <m:r>
                        <a:rPr lang="it-IT" i="1" dirty="0" smtClean="0">
                          <a:latin typeface="Cambria Math"/>
                        </a:rPr>
                        <m:t>(</m:t>
                      </m:r>
                      <m:r>
                        <a:rPr lang="it-IT" i="1" dirty="0" smtClean="0">
                          <a:latin typeface="Cambria Math"/>
                        </a:rPr>
                        <m:t>𝑝</m:t>
                      </m:r>
                      <m:r>
                        <a:rPr lang="it-IT" i="1" dirty="0" smtClean="0">
                          <a:latin typeface="Cambria Math"/>
                        </a:rPr>
                        <m:t>)</m:t>
                      </m:r>
                    </m:oMath>
                  </m:oMathPara>
                </a14:m>
                <a:endParaRPr lang="it-IT" dirty="0" smtClean="0"/>
              </a:p>
              <a:p>
                <a:endParaRPr lang="it-IT" dirty="0"/>
              </a:p>
              <a:p>
                <a:r>
                  <a:rPr lang="it-IT" dirty="0" smtClean="0"/>
                  <a:t>Misurando (p) in radianti, essendo il suo valore piccolissimo,  si può porre:  </a:t>
                </a:r>
              </a:p>
              <a:p>
                <a14:m>
                  <m:oMathPara xmlns:m="http://schemas.openxmlformats.org/officeDocument/2006/math">
                    <m:oMathParaPr>
                      <m:jc m:val="centerGroup"/>
                    </m:oMathParaPr>
                    <m:oMath xmlns:m="http://schemas.openxmlformats.org/officeDocument/2006/math">
                      <m:r>
                        <a:rPr lang="it-IT" i="1" dirty="0" smtClean="0">
                          <a:latin typeface="Cambria Math"/>
                        </a:rPr>
                        <m:t>𝑡𝑔</m:t>
                      </m:r>
                      <m:d>
                        <m:dPr>
                          <m:ctrlPr>
                            <a:rPr lang="it-IT" i="1" dirty="0" smtClean="0">
                              <a:latin typeface="Cambria Math"/>
                            </a:rPr>
                          </m:ctrlPr>
                        </m:dPr>
                        <m:e>
                          <m:r>
                            <a:rPr lang="it-IT" i="1" dirty="0" smtClean="0">
                              <a:latin typeface="Cambria Math"/>
                            </a:rPr>
                            <m:t>𝑝</m:t>
                          </m:r>
                        </m:e>
                      </m:d>
                      <m:r>
                        <a:rPr lang="it-IT" i="1" dirty="0" smtClean="0">
                          <a:latin typeface="Cambria Math"/>
                          <a:cs typeface="Arial"/>
                        </a:rPr>
                        <m:t>~ </m:t>
                      </m:r>
                      <m:r>
                        <a:rPr lang="it-IT" i="1" dirty="0" smtClean="0">
                          <a:latin typeface="Cambria Math"/>
                          <a:cs typeface="Arial"/>
                        </a:rPr>
                        <m:t>𝑝</m:t>
                      </m:r>
                    </m:oMath>
                    <m:oMath xmlns:m="http://schemas.openxmlformats.org/officeDocument/2006/math">
                      <m:r>
                        <a:rPr lang="it-IT" b="0" i="1" smtClean="0">
                          <a:latin typeface="Cambria Math"/>
                          <a:cs typeface="Arial"/>
                        </a:rPr>
                        <m:t>𝐷</m:t>
                      </m:r>
                      <m:r>
                        <a:rPr lang="it-IT" b="0" i="1" smtClean="0">
                          <a:latin typeface="Cambria Math"/>
                          <a:cs typeface="Arial"/>
                        </a:rPr>
                        <m:t>=</m:t>
                      </m:r>
                      <m:f>
                        <m:fPr>
                          <m:ctrlPr>
                            <a:rPr lang="it-IT" b="0" i="1" smtClean="0">
                              <a:latin typeface="Cambria Math"/>
                              <a:cs typeface="Arial"/>
                            </a:rPr>
                          </m:ctrlPr>
                        </m:fPr>
                        <m:num>
                          <m:r>
                            <a:rPr lang="it-IT" b="0" i="1" smtClean="0">
                              <a:latin typeface="Cambria Math"/>
                              <a:cs typeface="Arial"/>
                            </a:rPr>
                            <m:t>1</m:t>
                          </m:r>
                        </m:num>
                        <m:den>
                          <m:r>
                            <a:rPr lang="it-IT" b="0" i="1" smtClean="0">
                              <a:latin typeface="Cambria Math"/>
                              <a:cs typeface="Arial"/>
                            </a:rPr>
                            <m:t>𝑝</m:t>
                          </m:r>
                        </m:den>
                      </m:f>
                    </m:oMath>
                  </m:oMathPara>
                </a14:m>
                <a:endParaRPr lang="it-IT" dirty="0">
                  <a:latin typeface="Arial"/>
                  <a:cs typeface="Arial"/>
                </a:endParaRPr>
              </a:p>
              <a:p>
                <a:r>
                  <a:rPr lang="it-IT" dirty="0" smtClean="0"/>
                  <a:t>Il valore di TS vale  </a:t>
                </a:r>
                <a14:m>
                  <m:oMath xmlns:m="http://schemas.openxmlformats.org/officeDocument/2006/math">
                    <m:r>
                      <a:rPr lang="it-IT" b="0" i="1" smtClean="0">
                        <a:latin typeface="Cambria Math"/>
                      </a:rPr>
                      <m:t>1</m:t>
                    </m:r>
                  </m:oMath>
                </a14:m>
                <a:r>
                  <a:rPr lang="it-IT" dirty="0" smtClean="0"/>
                  <a:t>  se si misura la distanza D in parsec, dove</a:t>
                </a:r>
                <a:br>
                  <a:rPr lang="it-IT" dirty="0" smtClean="0"/>
                </a:br>
                <a:endParaRPr lang="it-IT" dirty="0" smtClean="0"/>
              </a:p>
              <a:p>
                <a:r>
                  <a:rPr lang="it-IT" dirty="0"/>
                  <a:t> </a:t>
                </a:r>
                <a:r>
                  <a:rPr lang="it-IT" dirty="0" smtClean="0"/>
                  <a:t>           </a:t>
                </a:r>
                <a14:m>
                  <m:oMath xmlns:m="http://schemas.openxmlformats.org/officeDocument/2006/math">
                    <m:r>
                      <a:rPr lang="it-IT" b="0" i="1" smtClean="0">
                        <a:latin typeface="Cambria Math"/>
                      </a:rPr>
                      <m:t>1 </m:t>
                    </m:r>
                    <m:r>
                      <a:rPr lang="it-IT" b="0" i="1" smtClean="0">
                        <a:latin typeface="Cambria Math"/>
                      </a:rPr>
                      <m:t>𝑝𝑎𝑟𝑠𝑒𝑐</m:t>
                    </m:r>
                    <m:r>
                      <a:rPr lang="it-IT" b="0" i="1" smtClean="0">
                        <a:latin typeface="Cambria Math"/>
                      </a:rPr>
                      <m:t>=3,26 </m:t>
                    </m:r>
                    <m:r>
                      <a:rPr lang="it-IT" b="0" i="1" smtClean="0">
                        <a:latin typeface="Cambria Math"/>
                      </a:rPr>
                      <m:t>𝑎𝑛𝑛𝑖</m:t>
                    </m:r>
                    <m:r>
                      <a:rPr lang="it-IT" b="0" i="1" smtClean="0">
                        <a:latin typeface="Cambria Math"/>
                      </a:rPr>
                      <m:t> </m:t>
                    </m:r>
                    <m:r>
                      <a:rPr lang="it-IT" b="0" i="1" smtClean="0">
                        <a:latin typeface="Cambria Math"/>
                      </a:rPr>
                      <m:t>𝑙𝑢𝑐𝑒</m:t>
                    </m:r>
                  </m:oMath>
                </a14:m>
                <a:endParaRPr lang="it-IT" dirty="0"/>
              </a:p>
            </p:txBody>
          </p:sp>
        </mc:Choice>
        <mc:Fallback>
          <p:sp>
            <p:nvSpPr>
              <p:cNvPr id="4" name="CasellaDiTesto 3"/>
              <p:cNvSpPr txBox="1">
                <a:spLocks noRot="1" noChangeAspect="1" noMove="1" noResize="1" noEditPoints="1" noAdjustHandles="1" noChangeArrowheads="1" noChangeShapeType="1" noTextEdit="1"/>
              </p:cNvSpPr>
              <p:nvPr/>
            </p:nvSpPr>
            <p:spPr>
              <a:xfrm>
                <a:off x="1259632" y="1916832"/>
                <a:ext cx="4176464" cy="4537396"/>
              </a:xfrm>
              <a:prstGeom prst="rect">
                <a:avLst/>
              </a:prstGeom>
              <a:blipFill rotWithShape="1">
                <a:blip r:embed="rId5"/>
                <a:stretch>
                  <a:fillRect l="-1164" t="-535"/>
                </a:stretch>
              </a:blipFill>
              <a:ln>
                <a:solidFill>
                  <a:schemeClr val="tx1"/>
                </a:solidFill>
              </a:ln>
            </p:spPr>
            <p:txBody>
              <a:bodyPr/>
              <a:lstStyle/>
              <a:p>
                <a:r>
                  <a:rPr lang="it-IT">
                    <a:noFill/>
                  </a:rPr>
                  <a:t> </a:t>
                </a:r>
              </a:p>
            </p:txBody>
          </p:sp>
        </mc:Fallback>
      </mc:AlternateContent>
      <p:sp>
        <p:nvSpPr>
          <p:cNvPr id="3" name="CasellaDiTesto 2"/>
          <p:cNvSpPr txBox="1"/>
          <p:nvPr/>
        </p:nvSpPr>
        <p:spPr>
          <a:xfrm>
            <a:off x="5580112" y="5576173"/>
            <a:ext cx="3456384" cy="877163"/>
          </a:xfrm>
          <a:prstGeom prst="rect">
            <a:avLst/>
          </a:prstGeom>
          <a:solidFill>
            <a:schemeClr val="bg1">
              <a:lumMod val="95000"/>
            </a:schemeClr>
          </a:solidFill>
          <a:ln>
            <a:solidFill>
              <a:srgbClr val="FF0000"/>
            </a:solidFill>
          </a:ln>
        </p:spPr>
        <p:txBody>
          <a:bodyPr wrap="square" rtlCol="0">
            <a:spAutoFit/>
          </a:bodyPr>
          <a:lstStyle/>
          <a:p>
            <a:r>
              <a:rPr lang="it-IT" sz="1700" dirty="0" smtClean="0"/>
              <a:t>Se per una stella   p = 0,075</a:t>
            </a:r>
          </a:p>
          <a:p>
            <a:r>
              <a:rPr lang="it-IT" sz="1700" dirty="0" smtClean="0"/>
              <a:t>La sua distanza sarà</a:t>
            </a:r>
          </a:p>
          <a:p>
            <a:r>
              <a:rPr lang="it-IT" sz="1700" dirty="0" smtClean="0"/>
              <a:t>D = 1/0,075 parsec = 43,5 anni luce</a:t>
            </a:r>
            <a:endParaRPr lang="it-IT" sz="1700" dirty="0"/>
          </a:p>
        </p:txBody>
      </p:sp>
    </p:spTree>
    <p:extLst>
      <p:ext uri="{BB962C8B-B14F-4D97-AF65-F5344CB8AC3E}">
        <p14:creationId xmlns:p14="http://schemas.microsoft.com/office/powerpoint/2010/main" val="34769842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mc:AlternateContent xmlns:mc="http://schemas.openxmlformats.org/markup-compatibility/2006">
        <mc:Choice xmlns:a14="http://schemas.microsoft.com/office/drawing/2010/main" Requires="a14">
          <p:sp>
            <p:nvSpPr>
              <p:cNvPr id="3" name="CasellaDiTesto 2"/>
              <p:cNvSpPr txBox="1"/>
              <p:nvPr/>
            </p:nvSpPr>
            <p:spPr>
              <a:xfrm>
                <a:off x="1475656" y="2372687"/>
                <a:ext cx="7272808" cy="1477328"/>
              </a:xfrm>
              <a:prstGeom prst="rect">
                <a:avLst/>
              </a:prstGeom>
              <a:solidFill>
                <a:schemeClr val="bg1">
                  <a:lumMod val="95000"/>
                </a:schemeClr>
              </a:solidFill>
              <a:ln>
                <a:solidFill>
                  <a:schemeClr val="tx1"/>
                </a:solidFill>
              </a:ln>
            </p:spPr>
            <p:txBody>
              <a:bodyPr wrap="square" rtlCol="0">
                <a:spAutoFit/>
              </a:bodyPr>
              <a:lstStyle/>
              <a:p>
                <a:r>
                  <a:rPr lang="it-IT" dirty="0" smtClean="0"/>
                  <a:t>Se si riesce a calcolare la distanza D di una stella, allora è </a:t>
                </a:r>
                <a:r>
                  <a:rPr lang="it-IT" dirty="0" smtClean="0"/>
                  <a:t>nota </a:t>
                </a:r>
                <a:r>
                  <a:rPr lang="it-IT" dirty="0" smtClean="0"/>
                  <a:t>anche la sua magnitudine </a:t>
                </a:r>
                <a:r>
                  <a:rPr lang="it-IT" dirty="0" smtClean="0"/>
                  <a:t>assoluta </a:t>
                </a:r>
                <a:r>
                  <a:rPr lang="it-IT" dirty="0" smtClean="0"/>
                  <a:t>M. </a:t>
                </a:r>
              </a:p>
              <a:p>
                <a:r>
                  <a:rPr lang="it-IT" dirty="0"/>
                  <a:t>D</a:t>
                </a:r>
                <a:r>
                  <a:rPr lang="it-IT" dirty="0" smtClean="0"/>
                  <a:t>al </a:t>
                </a:r>
                <a:r>
                  <a:rPr lang="it-IT" dirty="0" smtClean="0"/>
                  <a:t>suo confronto con la magnitudine assoluta solare  (</a:t>
                </a:r>
                <a14:m>
                  <m:oMath xmlns:m="http://schemas.openxmlformats.org/officeDocument/2006/math">
                    <m:sSub>
                      <m:sSubPr>
                        <m:ctrlPr>
                          <a:rPr lang="it-IT" i="1" smtClean="0">
                            <a:latin typeface="Cambria Math"/>
                          </a:rPr>
                        </m:ctrlPr>
                      </m:sSubPr>
                      <m:e>
                        <m:r>
                          <a:rPr lang="it-IT" b="0" i="1" smtClean="0">
                            <a:latin typeface="Cambria Math"/>
                          </a:rPr>
                          <m:t>𝑀</m:t>
                        </m:r>
                      </m:e>
                      <m:sub>
                        <m:r>
                          <a:rPr lang="it-IT" b="0" i="1" smtClean="0">
                            <a:latin typeface="Cambria Math"/>
                          </a:rPr>
                          <m:t>𝑆𝑜𝑙𝑒</m:t>
                        </m:r>
                      </m:sub>
                    </m:sSub>
                    <m:r>
                      <a:rPr lang="it-IT" b="0" i="1" smtClean="0">
                        <a:latin typeface="Cambria Math"/>
                      </a:rPr>
                      <m:t>=+4,83) </m:t>
                    </m:r>
                  </m:oMath>
                </a14:m>
                <a:r>
                  <a:rPr lang="it-IT" dirty="0" smtClean="0"/>
                  <a:t>si può ottenerne la sua luminosità assoluta in rapporto al Sole esplicitando opportunamente l’equazione sottostante.</a:t>
                </a:r>
              </a:p>
            </p:txBody>
          </p:sp>
        </mc:Choice>
        <mc:Fallback>
          <p:sp>
            <p:nvSpPr>
              <p:cNvPr id="3" name="CasellaDiTesto 2"/>
              <p:cNvSpPr txBox="1">
                <a:spLocks noRot="1" noChangeAspect="1" noMove="1" noResize="1" noEditPoints="1" noAdjustHandles="1" noChangeArrowheads="1" noChangeShapeType="1" noTextEdit="1"/>
              </p:cNvSpPr>
              <p:nvPr/>
            </p:nvSpPr>
            <p:spPr>
              <a:xfrm>
                <a:off x="1475656" y="2372687"/>
                <a:ext cx="7272808" cy="1477328"/>
              </a:xfrm>
              <a:prstGeom prst="rect">
                <a:avLst/>
              </a:prstGeom>
              <a:blipFill rotWithShape="1">
                <a:blip r:embed="rId3"/>
                <a:stretch>
                  <a:fillRect l="-586" t="-1633" b="-4898"/>
                </a:stretch>
              </a:blipFill>
              <a:ln>
                <a:solidFill>
                  <a:schemeClr val="tx1"/>
                </a:solidFill>
              </a:ln>
            </p:spPr>
            <p:txBody>
              <a:bodyPr/>
              <a:lstStyle/>
              <a:p>
                <a:r>
                  <a:rPr lang="it-IT">
                    <a:noFill/>
                  </a:rPr>
                  <a:t> </a:t>
                </a:r>
              </a:p>
            </p:txBody>
          </p:sp>
        </mc:Fallback>
      </mc:AlternateContent>
      <p:sp>
        <p:nvSpPr>
          <p:cNvPr id="6" name="CasellaDiTesto 5"/>
          <p:cNvSpPr txBox="1"/>
          <p:nvPr/>
        </p:nvSpPr>
        <p:spPr>
          <a:xfrm>
            <a:off x="1475656" y="5085184"/>
            <a:ext cx="7128792" cy="646331"/>
          </a:xfrm>
          <a:prstGeom prst="rect">
            <a:avLst/>
          </a:prstGeom>
          <a:solidFill>
            <a:schemeClr val="bg1">
              <a:lumMod val="95000"/>
            </a:schemeClr>
          </a:solidFill>
          <a:ln>
            <a:solidFill>
              <a:schemeClr val="tx1"/>
            </a:solidFill>
          </a:ln>
        </p:spPr>
        <p:txBody>
          <a:bodyPr wrap="square" rtlCol="0">
            <a:spAutoFit/>
          </a:bodyPr>
          <a:lstStyle/>
          <a:p>
            <a:r>
              <a:rPr lang="it-IT" dirty="0" smtClean="0"/>
              <a:t>Si ricordi che la Magnitudine assoluta è la magnitudine che avrebbe una stella posta alla distanza convenzionale di </a:t>
            </a:r>
            <a:r>
              <a:rPr lang="it-IT" dirty="0" smtClean="0"/>
              <a:t>  10 </a:t>
            </a:r>
            <a:r>
              <a:rPr lang="it-IT" dirty="0" smtClean="0"/>
              <a:t>parsec = 32,6 anni luce.</a:t>
            </a:r>
            <a:endParaRPr lang="it-IT" dirty="0"/>
          </a:p>
        </p:txBody>
      </p:sp>
      <p:sp>
        <p:nvSpPr>
          <p:cNvPr id="7" name="CasellaDiTesto 6"/>
          <p:cNvSpPr txBox="1"/>
          <p:nvPr/>
        </p:nvSpPr>
        <p:spPr>
          <a:xfrm>
            <a:off x="1403648" y="1340768"/>
            <a:ext cx="7200800" cy="830997"/>
          </a:xfrm>
          <a:prstGeom prst="rect">
            <a:avLst/>
          </a:prstGeom>
          <a:noFill/>
        </p:spPr>
        <p:txBody>
          <a:bodyPr wrap="square" rtlCol="0">
            <a:spAutoFit/>
          </a:bodyPr>
          <a:lstStyle/>
          <a:p>
            <a:pPr algn="ctr"/>
            <a:r>
              <a:rPr lang="it-IT" sz="2400" dirty="0" smtClean="0">
                <a:solidFill>
                  <a:srgbClr val="FF0000"/>
                </a:solidFill>
              </a:rPr>
              <a:t>Progetto </a:t>
            </a:r>
            <a:r>
              <a:rPr lang="it-IT" sz="2400" dirty="0">
                <a:solidFill>
                  <a:srgbClr val="FF0000"/>
                </a:solidFill>
              </a:rPr>
              <a:t>4</a:t>
            </a:r>
            <a:r>
              <a:rPr lang="it-IT" sz="2400" dirty="0" smtClean="0">
                <a:solidFill>
                  <a:srgbClr val="FF0000"/>
                </a:solidFill>
              </a:rPr>
              <a:t>:  misura dei parametri stellari.</a:t>
            </a:r>
            <a:br>
              <a:rPr lang="it-IT" sz="2400" dirty="0" smtClean="0">
                <a:solidFill>
                  <a:srgbClr val="FF0000"/>
                </a:solidFill>
              </a:rPr>
            </a:br>
            <a:r>
              <a:rPr lang="it-IT" sz="2400" dirty="0" smtClean="0">
                <a:solidFill>
                  <a:srgbClr val="FF0000"/>
                </a:solidFill>
              </a:rPr>
              <a:t>La luminosità assoluta</a:t>
            </a:r>
            <a:endParaRPr lang="it-IT" sz="2400" dirty="0">
              <a:solidFill>
                <a:srgbClr val="FF0000"/>
              </a:solidFill>
            </a:endParaRPr>
          </a:p>
        </p:txBody>
      </p:sp>
      <mc:AlternateContent xmlns:mc="http://schemas.openxmlformats.org/markup-compatibility/2006">
        <mc:Choice xmlns:a14="http://schemas.microsoft.com/office/drawing/2010/main" Requires="a14">
          <p:sp>
            <p:nvSpPr>
              <p:cNvPr id="8" name="CasellaDiTesto 7"/>
              <p:cNvSpPr txBox="1"/>
              <p:nvPr/>
            </p:nvSpPr>
            <p:spPr>
              <a:xfrm>
                <a:off x="3833613" y="4068939"/>
                <a:ext cx="2034531" cy="656205"/>
              </a:xfrm>
              <a:prstGeom prst="rect">
                <a:avLst/>
              </a:prstGeom>
              <a:solidFill>
                <a:schemeClr val="bg1"/>
              </a:solid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it-IT" i="1" smtClean="0">
                              <a:latin typeface="Cambria Math"/>
                            </a:rPr>
                          </m:ctrlPr>
                        </m:fPr>
                        <m:num>
                          <m:sSub>
                            <m:sSubPr>
                              <m:ctrlPr>
                                <a:rPr lang="it-IT" i="1" smtClean="0">
                                  <a:latin typeface="Cambria Math"/>
                                </a:rPr>
                              </m:ctrlPr>
                            </m:sSubPr>
                            <m:e>
                              <m:r>
                                <a:rPr lang="it-IT" b="0" i="1" smtClean="0">
                                  <a:latin typeface="Cambria Math"/>
                                </a:rPr>
                                <m:t>𝐿</m:t>
                              </m:r>
                            </m:e>
                            <m:sub>
                              <m:r>
                                <a:rPr lang="it-IT" b="0" i="1" smtClean="0">
                                  <a:latin typeface="Cambria Math"/>
                                </a:rPr>
                                <m:t>1</m:t>
                              </m:r>
                            </m:sub>
                          </m:sSub>
                        </m:num>
                        <m:den>
                          <m:sSub>
                            <m:sSubPr>
                              <m:ctrlPr>
                                <a:rPr lang="it-IT" i="1" smtClean="0">
                                  <a:latin typeface="Cambria Math"/>
                                </a:rPr>
                              </m:ctrlPr>
                            </m:sSubPr>
                            <m:e>
                              <m:r>
                                <a:rPr lang="it-IT" b="0" i="1" smtClean="0">
                                  <a:latin typeface="Cambria Math"/>
                                </a:rPr>
                                <m:t>𝐿</m:t>
                              </m:r>
                            </m:e>
                            <m:sub>
                              <m:r>
                                <a:rPr lang="it-IT" b="0" i="1" smtClean="0">
                                  <a:latin typeface="Cambria Math"/>
                                </a:rPr>
                                <m:t>2</m:t>
                              </m:r>
                            </m:sub>
                          </m:sSub>
                        </m:den>
                      </m:f>
                      <m:r>
                        <a:rPr lang="it-IT" b="0" i="1" smtClean="0">
                          <a:latin typeface="Cambria Math"/>
                        </a:rPr>
                        <m:t>= </m:t>
                      </m:r>
                      <m:sSup>
                        <m:sSupPr>
                          <m:ctrlPr>
                            <a:rPr lang="it-IT" b="0" i="1" smtClean="0">
                              <a:latin typeface="Cambria Math"/>
                            </a:rPr>
                          </m:ctrlPr>
                        </m:sSupPr>
                        <m:e>
                          <m:r>
                            <a:rPr lang="it-IT" b="0" i="1" smtClean="0">
                              <a:latin typeface="Cambria Math"/>
                            </a:rPr>
                            <m:t>2,512</m:t>
                          </m:r>
                        </m:e>
                        <m:sup>
                          <m:sSub>
                            <m:sSubPr>
                              <m:ctrlPr>
                                <a:rPr lang="it-IT" b="0" i="1" smtClean="0">
                                  <a:latin typeface="Cambria Math"/>
                                </a:rPr>
                              </m:ctrlPr>
                            </m:sSubPr>
                            <m:e>
                              <m:r>
                                <a:rPr lang="it-IT" b="0" i="1" smtClean="0">
                                  <a:latin typeface="Cambria Math"/>
                                </a:rPr>
                                <m:t> </m:t>
                              </m:r>
                              <m:r>
                                <a:rPr lang="it-IT" b="0" i="1" smtClean="0">
                                  <a:latin typeface="Cambria Math"/>
                                </a:rPr>
                                <m:t>𝑀</m:t>
                              </m:r>
                            </m:e>
                            <m:sub>
                              <m:r>
                                <a:rPr lang="it-IT" b="0" i="1" smtClean="0">
                                  <a:latin typeface="Cambria Math"/>
                                </a:rPr>
                                <m:t>2</m:t>
                              </m:r>
                            </m:sub>
                          </m:sSub>
                          <m:r>
                            <a:rPr lang="it-IT" b="0" i="1" smtClean="0">
                              <a:latin typeface="Cambria Math"/>
                            </a:rPr>
                            <m:t>−</m:t>
                          </m:r>
                          <m:sSub>
                            <m:sSubPr>
                              <m:ctrlPr>
                                <a:rPr lang="it-IT" b="0" i="1" smtClean="0">
                                  <a:latin typeface="Cambria Math"/>
                                </a:rPr>
                              </m:ctrlPr>
                            </m:sSubPr>
                            <m:e>
                              <m:r>
                                <a:rPr lang="it-IT" b="0" i="1" smtClean="0">
                                  <a:latin typeface="Cambria Math"/>
                                </a:rPr>
                                <m:t>𝑀</m:t>
                              </m:r>
                            </m:e>
                            <m:sub>
                              <m:r>
                                <a:rPr lang="it-IT" b="0" i="1" smtClean="0">
                                  <a:latin typeface="Cambria Math"/>
                                </a:rPr>
                                <m:t>1</m:t>
                              </m:r>
                            </m:sub>
                          </m:sSub>
                        </m:sup>
                      </m:sSup>
                    </m:oMath>
                  </m:oMathPara>
                </a14:m>
                <a:endParaRPr lang="it-IT" dirty="0"/>
              </a:p>
            </p:txBody>
          </p:sp>
        </mc:Choice>
        <mc:Fallback>
          <p:sp>
            <p:nvSpPr>
              <p:cNvPr id="8" name="CasellaDiTesto 7"/>
              <p:cNvSpPr txBox="1">
                <a:spLocks noRot="1" noChangeAspect="1" noMove="1" noResize="1" noEditPoints="1" noAdjustHandles="1" noChangeArrowheads="1" noChangeShapeType="1" noTextEdit="1"/>
              </p:cNvSpPr>
              <p:nvPr/>
            </p:nvSpPr>
            <p:spPr>
              <a:xfrm>
                <a:off x="3833613" y="4068939"/>
                <a:ext cx="2034531" cy="656205"/>
              </a:xfrm>
              <a:prstGeom prst="rect">
                <a:avLst/>
              </a:prstGeom>
              <a:blipFill rotWithShape="1">
                <a:blip r:embed="rId4"/>
                <a:stretch>
                  <a:fillRect/>
                </a:stretch>
              </a:blipFill>
              <a:ln>
                <a:solidFill>
                  <a:srgbClr val="FF0000"/>
                </a:solidFill>
              </a:ln>
            </p:spPr>
            <p:txBody>
              <a:bodyPr/>
              <a:lstStyle/>
              <a:p>
                <a:r>
                  <a:rPr lang="it-IT">
                    <a:noFill/>
                  </a:rPr>
                  <a:t> </a:t>
                </a:r>
              </a:p>
            </p:txBody>
          </p:sp>
        </mc:Fallback>
      </mc:AlternateContent>
    </p:spTree>
    <p:extLst>
      <p:ext uri="{BB962C8B-B14F-4D97-AF65-F5344CB8AC3E}">
        <p14:creationId xmlns:p14="http://schemas.microsoft.com/office/powerpoint/2010/main" val="455430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3" name="Rectangle 2"/>
          <p:cNvSpPr>
            <a:spLocks noGrp="1"/>
          </p:cNvSpPr>
          <p:nvPr>
            <p:ph type="subTitle" idx="1"/>
          </p:nvPr>
        </p:nvSpPr>
        <p:spPr>
          <a:xfrm>
            <a:off x="5964089" y="8486726"/>
            <a:ext cx="4024892" cy="2295216"/>
          </a:xfrm>
          <a:solidFill>
            <a:schemeClr val="accent3">
              <a:lumMod val="40000"/>
              <a:lumOff val="60000"/>
              <a:alpha val="52000"/>
            </a:schemeClr>
          </a:solidFill>
          <a:ln>
            <a:solidFill>
              <a:schemeClr val="accent6">
                <a:lumMod val="75000"/>
              </a:schemeClr>
            </a:solidFill>
          </a:ln>
        </p:spPr>
        <p:txBody>
          <a:bodyPr>
            <a:normAutofit/>
          </a:bodyPr>
          <a:lstStyle/>
          <a:p>
            <a:pPr>
              <a:buClr>
                <a:srgbClr val="FF0000"/>
              </a:buClr>
            </a:pPr>
            <a:endParaRPr lang="it-IT" sz="2000" dirty="0" smtClean="0">
              <a:solidFill>
                <a:schemeClr val="tx1"/>
              </a:solidFill>
            </a:endParaRPr>
          </a:p>
        </p:txBody>
      </p:sp>
      <p:sp>
        <p:nvSpPr>
          <p:cNvPr id="4" name="CasellaDiTesto 3"/>
          <p:cNvSpPr txBox="1"/>
          <p:nvPr/>
        </p:nvSpPr>
        <p:spPr>
          <a:xfrm>
            <a:off x="2314112" y="1268760"/>
            <a:ext cx="5657720" cy="461665"/>
          </a:xfrm>
          <a:prstGeom prst="rect">
            <a:avLst/>
          </a:prstGeom>
          <a:noFill/>
        </p:spPr>
        <p:txBody>
          <a:bodyPr wrap="square" rtlCol="0">
            <a:spAutoFit/>
          </a:bodyPr>
          <a:lstStyle/>
          <a:p>
            <a:pPr algn="ctr"/>
            <a:r>
              <a:rPr lang="it-IT" sz="2400" dirty="0" smtClean="0">
                <a:solidFill>
                  <a:srgbClr val="FF0000"/>
                </a:solidFill>
              </a:rPr>
              <a:t>La sequenza principale</a:t>
            </a:r>
            <a:endParaRPr lang="it-IT" sz="2400" dirty="0">
              <a:solidFill>
                <a:srgbClr val="FF0000"/>
              </a:solidFill>
            </a:endParaRPr>
          </a:p>
        </p:txBody>
      </p:sp>
      <p:sp>
        <p:nvSpPr>
          <p:cNvPr id="7" name="Rettangolo 6"/>
          <p:cNvSpPr/>
          <p:nvPr/>
        </p:nvSpPr>
        <p:spPr>
          <a:xfrm>
            <a:off x="4499992" y="1909556"/>
            <a:ext cx="4176464" cy="799364"/>
          </a:xfrm>
          <a:prstGeom prst="rect">
            <a:avLst/>
          </a:prstGeom>
          <a:solidFill>
            <a:srgbClr val="8D4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Dalle nebulose si formano le stelle per contrazione gravitazionale…</a:t>
            </a:r>
            <a:endParaRPr lang="it-IT"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233" y="2852936"/>
            <a:ext cx="3493247" cy="232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7656" y="4532805"/>
            <a:ext cx="3086472" cy="225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p:cNvPicPr>
            <a:picLocks noChangeAspect="1"/>
          </p:cNvPicPr>
          <p:nvPr/>
        </p:nvPicPr>
        <p:blipFill>
          <a:blip r:embed="rId5"/>
          <a:stretch>
            <a:fillRect/>
          </a:stretch>
        </p:blipFill>
        <p:spPr>
          <a:xfrm>
            <a:off x="1102465" y="1730424"/>
            <a:ext cx="2744423" cy="2706687"/>
          </a:xfrm>
          <a:prstGeom prst="rect">
            <a:avLst/>
          </a:prstGeom>
        </p:spPr>
      </p:pic>
    </p:spTree>
    <p:extLst>
      <p:ext uri="{BB962C8B-B14F-4D97-AF65-F5344CB8AC3E}">
        <p14:creationId xmlns:p14="http://schemas.microsoft.com/office/powerpoint/2010/main" val="23861886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3" name="Rectangle 2"/>
          <p:cNvSpPr>
            <a:spLocks noGrp="1"/>
          </p:cNvSpPr>
          <p:nvPr>
            <p:ph type="subTitle" idx="1"/>
          </p:nvPr>
        </p:nvSpPr>
        <p:spPr>
          <a:xfrm>
            <a:off x="5964089" y="8486726"/>
            <a:ext cx="4024892" cy="2295216"/>
          </a:xfrm>
          <a:solidFill>
            <a:schemeClr val="accent3">
              <a:lumMod val="40000"/>
              <a:lumOff val="60000"/>
              <a:alpha val="52000"/>
            </a:schemeClr>
          </a:solidFill>
          <a:ln>
            <a:solidFill>
              <a:schemeClr val="accent6">
                <a:lumMod val="75000"/>
              </a:schemeClr>
            </a:solidFill>
          </a:ln>
        </p:spPr>
        <p:txBody>
          <a:bodyPr>
            <a:normAutofit/>
          </a:bodyPr>
          <a:lstStyle/>
          <a:p>
            <a:pPr>
              <a:buClr>
                <a:srgbClr val="FF0000"/>
              </a:buClr>
            </a:pPr>
            <a:endParaRPr lang="it-IT" sz="2000" dirty="0" smtClean="0">
              <a:solidFill>
                <a:schemeClr val="tx1"/>
              </a:solidFill>
            </a:endParaRPr>
          </a:p>
        </p:txBody>
      </p:sp>
      <p:sp>
        <p:nvSpPr>
          <p:cNvPr id="4" name="CasellaDiTesto 3"/>
          <p:cNvSpPr txBox="1"/>
          <p:nvPr/>
        </p:nvSpPr>
        <p:spPr>
          <a:xfrm>
            <a:off x="2314112" y="1268760"/>
            <a:ext cx="5657720" cy="461665"/>
          </a:xfrm>
          <a:prstGeom prst="rect">
            <a:avLst/>
          </a:prstGeom>
          <a:noFill/>
        </p:spPr>
        <p:txBody>
          <a:bodyPr wrap="square" rtlCol="0">
            <a:spAutoFit/>
          </a:bodyPr>
          <a:lstStyle/>
          <a:p>
            <a:pPr algn="ctr"/>
            <a:r>
              <a:rPr lang="it-IT" sz="2400" dirty="0" smtClean="0">
                <a:solidFill>
                  <a:srgbClr val="FF0000"/>
                </a:solidFill>
              </a:rPr>
              <a:t>La sequenza principale</a:t>
            </a:r>
            <a:endParaRPr lang="it-IT" sz="2400" dirty="0">
              <a:solidFill>
                <a:srgbClr val="FF0000"/>
              </a:solidFill>
            </a:endParaRPr>
          </a:p>
        </p:txBody>
      </p:sp>
      <p:sp>
        <p:nvSpPr>
          <p:cNvPr id="7" name="Rettangolo 6"/>
          <p:cNvSpPr/>
          <p:nvPr/>
        </p:nvSpPr>
        <p:spPr>
          <a:xfrm>
            <a:off x="5580112" y="1880828"/>
            <a:ext cx="3024336" cy="136815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Dalle nebulose si formano le stelle per contrazione gravitazionale…</a:t>
            </a:r>
            <a:endParaRPr lang="it-IT"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2972" y="3731679"/>
            <a:ext cx="3768863" cy="28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844825"/>
            <a:ext cx="3980941"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1259632" y="5373216"/>
            <a:ext cx="3384376" cy="1200329"/>
          </a:xfrm>
          <a:prstGeom prst="rect">
            <a:avLst/>
          </a:prstGeom>
          <a:solidFill>
            <a:schemeClr val="accent5">
              <a:lumMod val="40000"/>
              <a:lumOff val="60000"/>
            </a:schemeClr>
          </a:solidFill>
          <a:ln>
            <a:solidFill>
              <a:schemeClr val="tx1"/>
            </a:solidFill>
          </a:ln>
        </p:spPr>
        <p:txBody>
          <a:bodyPr wrap="square" rtlCol="0">
            <a:spAutoFit/>
          </a:bodyPr>
          <a:lstStyle/>
          <a:p>
            <a:r>
              <a:rPr lang="it-IT" dirty="0" smtClean="0"/>
              <a:t>Nelle «Pleiadi» si vede ancora il bozzolo nebulare attorno alle giovani stelle nate </a:t>
            </a:r>
            <a:r>
              <a:rPr lang="it-IT" dirty="0" smtClean="0"/>
              <a:t>recentemente (meno di 100 milioni d’anni!)</a:t>
            </a:r>
            <a:endParaRPr lang="it-IT" dirty="0"/>
          </a:p>
        </p:txBody>
      </p:sp>
      <p:sp>
        <p:nvSpPr>
          <p:cNvPr id="5" name="Freccia a destra 4"/>
          <p:cNvSpPr/>
          <p:nvPr/>
        </p:nvSpPr>
        <p:spPr>
          <a:xfrm>
            <a:off x="4499992" y="5853172"/>
            <a:ext cx="720080" cy="2401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p:cNvSpPr/>
          <p:nvPr/>
        </p:nvSpPr>
        <p:spPr>
          <a:xfrm rot="10800000">
            <a:off x="5076056" y="2636912"/>
            <a:ext cx="720080" cy="2401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718361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2314112" y="1268760"/>
            <a:ext cx="5657720" cy="461665"/>
          </a:xfrm>
          <a:prstGeom prst="rect">
            <a:avLst/>
          </a:prstGeom>
          <a:noFill/>
        </p:spPr>
        <p:txBody>
          <a:bodyPr wrap="square" rtlCol="0">
            <a:spAutoFit/>
          </a:bodyPr>
          <a:lstStyle/>
          <a:p>
            <a:pPr algn="ctr"/>
            <a:r>
              <a:rPr lang="it-IT" sz="2400" dirty="0" smtClean="0">
                <a:solidFill>
                  <a:srgbClr val="FF0000"/>
                </a:solidFill>
              </a:rPr>
              <a:t>Il diagramma H-R: la sequenza principale</a:t>
            </a:r>
            <a:endParaRPr lang="it-IT" sz="2400" dirty="0">
              <a:solidFill>
                <a:srgbClr val="FF0000"/>
              </a:solidFill>
            </a:endParaRPr>
          </a:p>
        </p:txBody>
      </p:sp>
      <p:pic>
        <p:nvPicPr>
          <p:cNvPr id="1026" name="Picture 2" descr="Risultati immagini per sequenza princip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111" y="1946448"/>
            <a:ext cx="5611389" cy="457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0415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2314112" y="1268760"/>
            <a:ext cx="5657720" cy="461665"/>
          </a:xfrm>
          <a:prstGeom prst="rect">
            <a:avLst/>
          </a:prstGeom>
          <a:noFill/>
        </p:spPr>
        <p:txBody>
          <a:bodyPr wrap="square" rtlCol="0">
            <a:spAutoFit/>
          </a:bodyPr>
          <a:lstStyle/>
          <a:p>
            <a:pPr algn="ctr"/>
            <a:r>
              <a:rPr lang="it-IT" sz="2400" dirty="0" smtClean="0">
                <a:solidFill>
                  <a:srgbClr val="FF0000"/>
                </a:solidFill>
              </a:rPr>
              <a:t>Il diagramma H-R:  la sequenza principale</a:t>
            </a:r>
            <a:endParaRPr lang="it-IT" sz="2400" dirty="0">
              <a:solidFill>
                <a:srgbClr val="FF0000"/>
              </a:solidFill>
            </a:endParaRPr>
          </a:p>
        </p:txBody>
      </p:sp>
      <p:sp>
        <p:nvSpPr>
          <p:cNvPr id="3" name="CasellaDiTesto 2"/>
          <p:cNvSpPr txBox="1"/>
          <p:nvPr/>
        </p:nvSpPr>
        <p:spPr>
          <a:xfrm>
            <a:off x="1475656" y="2211829"/>
            <a:ext cx="7200800" cy="3754874"/>
          </a:xfrm>
          <a:prstGeom prst="rect">
            <a:avLst/>
          </a:prstGeom>
          <a:solidFill>
            <a:schemeClr val="bg1">
              <a:lumMod val="95000"/>
            </a:schemeClr>
          </a:solidFill>
          <a:ln>
            <a:solidFill>
              <a:schemeClr val="tx1"/>
            </a:solidFill>
          </a:ln>
        </p:spPr>
        <p:txBody>
          <a:bodyPr wrap="square" rtlCol="0">
            <a:spAutoFit/>
          </a:bodyPr>
          <a:lstStyle/>
          <a:p>
            <a:r>
              <a:rPr lang="it-IT" sz="2000" dirty="0" smtClean="0"/>
              <a:t>Il diagramma H-R mette in evidenza come le dimensioni, il colore, la temperatura e la luminosità delle stelle siano tra loro correlate. </a:t>
            </a:r>
            <a:br>
              <a:rPr lang="it-IT" sz="2000" dirty="0" smtClean="0"/>
            </a:br>
            <a:r>
              <a:rPr lang="it-IT" sz="2000" dirty="0" smtClean="0"/>
              <a:t/>
            </a:r>
            <a:br>
              <a:rPr lang="it-IT" sz="2000" dirty="0" smtClean="0"/>
            </a:br>
            <a:r>
              <a:rPr lang="it-IT" sz="2000" dirty="0" smtClean="0"/>
              <a:t>In modo particolare, il colore della stella evidenzia la sua temperatura superficiale:</a:t>
            </a:r>
          </a:p>
          <a:p>
            <a:endParaRPr lang="it-IT" sz="2000" dirty="0"/>
          </a:p>
          <a:p>
            <a:r>
              <a:rPr lang="it-IT" sz="2000" dirty="0" smtClean="0"/>
              <a:t/>
            </a:r>
            <a:br>
              <a:rPr lang="it-IT" sz="2000" dirty="0" smtClean="0"/>
            </a:br>
            <a:r>
              <a:rPr lang="it-IT" sz="2000" dirty="0" smtClean="0"/>
              <a:t>Le stelle meno calde sono di colore rosso      3500 K</a:t>
            </a:r>
          </a:p>
          <a:p>
            <a:r>
              <a:rPr lang="it-IT" sz="2000" dirty="0" smtClean="0"/>
              <a:t>Le stelle di temperatura media sono gialle      6000 K (come il Sole)</a:t>
            </a:r>
          </a:p>
          <a:p>
            <a:r>
              <a:rPr lang="it-IT" sz="2000" dirty="0" smtClean="0"/>
              <a:t>Le stelle calde sono di colore bianco	  7000 K – 10000 K</a:t>
            </a:r>
          </a:p>
          <a:p>
            <a:r>
              <a:rPr lang="it-IT" sz="2000" dirty="0" smtClean="0"/>
              <a:t>Le stelle molto calde sono blu-azzurre	  10000 K – 30000 K</a:t>
            </a:r>
          </a:p>
          <a:p>
            <a:r>
              <a:rPr lang="it-IT" dirty="0" smtClean="0"/>
              <a:t> </a:t>
            </a:r>
            <a:endParaRPr lang="it-IT" dirty="0"/>
          </a:p>
        </p:txBody>
      </p:sp>
    </p:spTree>
    <p:extLst>
      <p:ext uri="{BB962C8B-B14F-4D97-AF65-F5344CB8AC3E}">
        <p14:creationId xmlns:p14="http://schemas.microsoft.com/office/powerpoint/2010/main" val="2821834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3" name="Rectangle 2"/>
          <p:cNvSpPr>
            <a:spLocks noGrp="1"/>
          </p:cNvSpPr>
          <p:nvPr>
            <p:ph type="subTitle" idx="1"/>
          </p:nvPr>
        </p:nvSpPr>
        <p:spPr>
          <a:xfrm>
            <a:off x="1331640" y="2132856"/>
            <a:ext cx="7560840" cy="3960440"/>
          </a:xfrm>
          <a:solidFill>
            <a:schemeClr val="accent3">
              <a:lumMod val="40000"/>
              <a:lumOff val="60000"/>
              <a:alpha val="52000"/>
            </a:schemeClr>
          </a:solidFill>
          <a:ln>
            <a:solidFill>
              <a:schemeClr val="accent6">
                <a:lumMod val="75000"/>
              </a:schemeClr>
            </a:solidFill>
          </a:ln>
        </p:spPr>
        <p:txBody>
          <a:bodyPr>
            <a:normAutofit/>
          </a:bodyPr>
          <a:lstStyle/>
          <a:p>
            <a:r>
              <a:rPr lang="it-IT" sz="2400" dirty="0" smtClean="0">
                <a:solidFill>
                  <a:schemeClr val="tx1"/>
                </a:solidFill>
              </a:rPr>
              <a:t/>
            </a:r>
            <a:br>
              <a:rPr lang="it-IT" sz="2400" dirty="0" smtClean="0">
                <a:solidFill>
                  <a:schemeClr val="tx1"/>
                </a:solidFill>
              </a:rPr>
            </a:br>
            <a:r>
              <a:rPr lang="it-IT" sz="2400" dirty="0" smtClean="0">
                <a:solidFill>
                  <a:schemeClr val="tx1"/>
                </a:solidFill>
              </a:rPr>
              <a:t>In Internet ci sono alcuni siti che propongono ai </a:t>
            </a:r>
            <a:r>
              <a:rPr lang="it-IT" sz="2400" dirty="0" smtClean="0">
                <a:solidFill>
                  <a:srgbClr val="FF0000"/>
                </a:solidFill>
              </a:rPr>
              <a:t>non professionisti </a:t>
            </a:r>
            <a:r>
              <a:rPr lang="it-IT" sz="2400" dirty="0" smtClean="0">
                <a:solidFill>
                  <a:schemeClr val="tx1"/>
                </a:solidFill>
              </a:rPr>
              <a:t>dei programmi di ricerca e degli oggetti particolari da osservare.</a:t>
            </a:r>
          </a:p>
          <a:p>
            <a:endParaRPr lang="it-IT" sz="2400" dirty="0" smtClean="0">
              <a:solidFill>
                <a:schemeClr val="tx1"/>
              </a:solidFill>
            </a:endParaRPr>
          </a:p>
          <a:p>
            <a:r>
              <a:rPr lang="it-IT" sz="2400" dirty="0" smtClean="0">
                <a:solidFill>
                  <a:schemeClr val="tx1"/>
                </a:solidFill>
              </a:rPr>
              <a:t>Se i dati ottenuti sono di buona qualità, è possibile la loro pubblicazione in riviste internazionali e in appositi database che poi sono utilizzati dagli </a:t>
            </a:r>
            <a:r>
              <a:rPr lang="it-IT" sz="2400" dirty="0" smtClean="0">
                <a:solidFill>
                  <a:srgbClr val="FF0000"/>
                </a:solidFill>
              </a:rPr>
              <a:t>astronomi professionisti</a:t>
            </a:r>
            <a:r>
              <a:rPr lang="it-IT" sz="2400" dirty="0" smtClean="0">
                <a:solidFill>
                  <a:schemeClr val="tx1"/>
                </a:solidFill>
              </a:rPr>
              <a:t> per le loro ricerche.</a:t>
            </a:r>
          </a:p>
          <a:p>
            <a:pPr marL="416052" indent="-342900">
              <a:buClr>
                <a:srgbClr val="FF0000"/>
              </a:buClr>
              <a:buFont typeface="Arial" panose="020B0604020202020204" pitchFamily="34" charset="0"/>
              <a:buChar char="•"/>
            </a:pPr>
            <a:endParaRPr lang="it-IT" sz="2000" dirty="0">
              <a:solidFill>
                <a:schemeClr val="tx1"/>
              </a:solidFill>
            </a:endParaRPr>
          </a:p>
        </p:txBody>
      </p:sp>
      <p:sp>
        <p:nvSpPr>
          <p:cNvPr id="4" name="CasellaDiTesto 3"/>
          <p:cNvSpPr txBox="1"/>
          <p:nvPr/>
        </p:nvSpPr>
        <p:spPr>
          <a:xfrm>
            <a:off x="2730704" y="1270828"/>
            <a:ext cx="4824536" cy="461665"/>
          </a:xfrm>
          <a:prstGeom prst="rect">
            <a:avLst/>
          </a:prstGeom>
          <a:noFill/>
        </p:spPr>
        <p:txBody>
          <a:bodyPr wrap="square" rtlCol="0">
            <a:spAutoFit/>
          </a:bodyPr>
          <a:lstStyle/>
          <a:p>
            <a:pPr algn="ctr"/>
            <a:r>
              <a:rPr lang="it-IT" sz="2400" dirty="0" smtClean="0">
                <a:solidFill>
                  <a:srgbClr val="FF0000"/>
                </a:solidFill>
              </a:rPr>
              <a:t>Cosa osservare?</a:t>
            </a:r>
            <a:endParaRPr lang="it-IT" sz="2400" dirty="0">
              <a:solidFill>
                <a:srgbClr val="FF0000"/>
              </a:solidFill>
            </a:endParaRPr>
          </a:p>
        </p:txBody>
      </p:sp>
    </p:spTree>
    <p:extLst>
      <p:ext uri="{BB962C8B-B14F-4D97-AF65-F5344CB8AC3E}">
        <p14:creationId xmlns:p14="http://schemas.microsoft.com/office/powerpoint/2010/main" val="13563995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7" name="CasellaDiTesto 6"/>
          <p:cNvSpPr txBox="1"/>
          <p:nvPr/>
        </p:nvSpPr>
        <p:spPr>
          <a:xfrm>
            <a:off x="1043608" y="1340768"/>
            <a:ext cx="5184576" cy="1200329"/>
          </a:xfrm>
          <a:prstGeom prst="rect">
            <a:avLst/>
          </a:prstGeom>
          <a:noFill/>
        </p:spPr>
        <p:txBody>
          <a:bodyPr wrap="square" rtlCol="0">
            <a:spAutoFit/>
          </a:bodyPr>
          <a:lstStyle/>
          <a:p>
            <a:pPr algn="ctr"/>
            <a:r>
              <a:rPr lang="it-IT" sz="2400" dirty="0" smtClean="0">
                <a:solidFill>
                  <a:srgbClr val="FF0000"/>
                </a:solidFill>
              </a:rPr>
              <a:t>Progetto 5:  misura dei parametri stellari.</a:t>
            </a:r>
            <a:br>
              <a:rPr lang="it-IT" sz="2400" dirty="0" smtClean="0">
                <a:solidFill>
                  <a:srgbClr val="FF0000"/>
                </a:solidFill>
              </a:rPr>
            </a:br>
            <a:r>
              <a:rPr lang="it-IT" sz="2400" dirty="0" smtClean="0">
                <a:solidFill>
                  <a:srgbClr val="FF0000"/>
                </a:solidFill>
              </a:rPr>
              <a:t>La lunghezza d’onda massima (colore)</a:t>
            </a:r>
            <a:endParaRPr lang="it-IT" sz="2400" dirty="0">
              <a:solidFill>
                <a:srgbClr val="FF0000"/>
              </a:solidFill>
            </a:endParaRPr>
          </a:p>
        </p:txBody>
      </p:sp>
      <p:sp>
        <p:nvSpPr>
          <p:cNvPr id="4" name="Rettangolo 3"/>
          <p:cNvSpPr/>
          <p:nvPr/>
        </p:nvSpPr>
        <p:spPr>
          <a:xfrm>
            <a:off x="1331640" y="3068960"/>
            <a:ext cx="4608512" cy="2031325"/>
          </a:xfrm>
          <a:prstGeom prst="rect">
            <a:avLst/>
          </a:prstGeom>
          <a:ln>
            <a:solidFill>
              <a:srgbClr val="FF0000"/>
            </a:solidFill>
          </a:ln>
        </p:spPr>
        <p:txBody>
          <a:bodyPr wrap="square">
            <a:spAutoFit/>
          </a:bodyPr>
          <a:lstStyle/>
          <a:p>
            <a:r>
              <a:rPr lang="it-IT" dirty="0"/>
              <a:t>Secondo la </a:t>
            </a:r>
            <a:r>
              <a:rPr lang="it-IT" b="1" dirty="0"/>
              <a:t>Legge di </a:t>
            </a:r>
            <a:r>
              <a:rPr lang="it-IT" b="1" dirty="0" err="1"/>
              <a:t>Wien</a:t>
            </a:r>
            <a:r>
              <a:rPr lang="it-IT" dirty="0"/>
              <a:t>, il picco di lunghezza </a:t>
            </a:r>
            <a:r>
              <a:rPr lang="it-IT" dirty="0" smtClean="0"/>
              <a:t>d'onda </a:t>
            </a:r>
            <a:r>
              <a:rPr lang="it-IT" dirty="0"/>
              <a:t>al quale un corpo si trova ad emettere la maggior parte della propria radiazione è dato, in nanometri, da 2.900.000 diviso la temperatura superficiale in Kelvin del corpo stesso, cioè:</a:t>
            </a:r>
          </a:p>
          <a:p>
            <a:endParaRPr lang="it-IT"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72200" y="1196752"/>
            <a:ext cx="2477641" cy="55519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CasellaDiTesto 8"/>
              <p:cNvSpPr txBox="1"/>
              <p:nvPr/>
            </p:nvSpPr>
            <p:spPr>
              <a:xfrm>
                <a:off x="2051720" y="5445224"/>
                <a:ext cx="2952328" cy="522707"/>
              </a:xfrm>
              <a:prstGeom prst="rect">
                <a:avLst/>
              </a:prstGeom>
              <a:solidFill>
                <a:schemeClr val="accent4">
                  <a:lumMod val="40000"/>
                  <a:lumOff val="60000"/>
                </a:schemeClr>
              </a:solidFill>
              <a:ln>
                <a:solidFill>
                  <a:srgbClr val="FF0000"/>
                </a:solidFill>
              </a:ln>
            </p:spPr>
            <p:txBody>
              <a:bodyPr wrap="square" rtlCol="0">
                <a:spAutoFit/>
              </a:bodyPr>
              <a:lstStyle/>
              <a:p>
                <a14:m>
                  <m:oMath xmlns:m="http://schemas.openxmlformats.org/officeDocument/2006/math">
                    <m:sSub>
                      <m:sSubPr>
                        <m:ctrlPr>
                          <a:rPr lang="it-IT" i="1" smtClean="0">
                            <a:latin typeface="Cambria Math"/>
                          </a:rPr>
                        </m:ctrlPr>
                      </m:sSubPr>
                      <m:e>
                        <m:r>
                          <a:rPr lang="it-IT" i="1" smtClean="0">
                            <a:latin typeface="Cambria Math"/>
                            <a:ea typeface="Cambria Math"/>
                          </a:rPr>
                          <m:t>𝛾</m:t>
                        </m:r>
                      </m:e>
                      <m:sub>
                        <m:r>
                          <a:rPr lang="it-IT" b="0" i="1" smtClean="0">
                            <a:latin typeface="Cambria Math"/>
                          </a:rPr>
                          <m:t>𝑝𝑖𝑐𝑐𝑜</m:t>
                        </m:r>
                      </m:sub>
                    </m:sSub>
                    <m:r>
                      <a:rPr lang="it-IT" b="0" i="1" smtClean="0">
                        <a:latin typeface="Cambria Math"/>
                      </a:rPr>
                      <m:t>= </m:t>
                    </m:r>
                    <m:f>
                      <m:fPr>
                        <m:ctrlPr>
                          <a:rPr lang="it-IT" b="0" i="1" smtClean="0">
                            <a:latin typeface="Cambria Math"/>
                          </a:rPr>
                        </m:ctrlPr>
                      </m:fPr>
                      <m:num>
                        <m:r>
                          <a:rPr lang="it-IT" b="0" i="1" smtClean="0">
                            <a:latin typeface="Cambria Math"/>
                          </a:rPr>
                          <m:t>2,9∗</m:t>
                        </m:r>
                        <m:sSup>
                          <m:sSupPr>
                            <m:ctrlPr>
                              <a:rPr lang="it-IT" b="0" i="1" smtClean="0">
                                <a:latin typeface="Cambria Math"/>
                              </a:rPr>
                            </m:ctrlPr>
                          </m:sSupPr>
                          <m:e>
                            <m:r>
                              <a:rPr lang="it-IT" b="0" i="1" smtClean="0">
                                <a:latin typeface="Cambria Math"/>
                              </a:rPr>
                              <m:t>10</m:t>
                            </m:r>
                          </m:e>
                          <m:sup>
                            <m:r>
                              <a:rPr lang="it-IT" b="0" i="1" smtClean="0">
                                <a:latin typeface="Cambria Math"/>
                              </a:rPr>
                              <m:t>6</m:t>
                            </m:r>
                          </m:sup>
                        </m:sSup>
                      </m:num>
                      <m:den>
                        <m:r>
                          <a:rPr lang="it-IT" b="0" i="1" smtClean="0">
                            <a:latin typeface="Cambria Math"/>
                          </a:rPr>
                          <m:t>𝑇</m:t>
                        </m:r>
                      </m:den>
                    </m:f>
                  </m:oMath>
                </a14:m>
                <a:r>
                  <a:rPr lang="it-IT" dirty="0" smtClean="0"/>
                  <a:t>  nanometri</a:t>
                </a:r>
                <a:endParaRPr lang="it-IT" dirty="0"/>
              </a:p>
            </p:txBody>
          </p:sp>
        </mc:Choice>
        <mc:Fallback xmlns="">
          <p:sp>
            <p:nvSpPr>
              <p:cNvPr id="9" name="CasellaDiTesto 8"/>
              <p:cNvSpPr txBox="1">
                <a:spLocks noRot="1" noChangeAspect="1" noMove="1" noResize="1" noEditPoints="1" noAdjustHandles="1" noChangeArrowheads="1" noChangeShapeType="1" noTextEdit="1"/>
              </p:cNvSpPr>
              <p:nvPr/>
            </p:nvSpPr>
            <p:spPr>
              <a:xfrm>
                <a:off x="2051720" y="5445224"/>
                <a:ext cx="2952328" cy="522707"/>
              </a:xfrm>
              <a:prstGeom prst="rect">
                <a:avLst/>
              </a:prstGeom>
              <a:blipFill rotWithShape="1">
                <a:blip r:embed="rId5"/>
                <a:stretch>
                  <a:fillRect b="-4545"/>
                </a:stretch>
              </a:blipFill>
              <a:ln>
                <a:solidFill>
                  <a:srgbClr val="FF0000"/>
                </a:solidFill>
              </a:ln>
            </p:spPr>
            <p:txBody>
              <a:bodyPr/>
              <a:lstStyle/>
              <a:p>
                <a:r>
                  <a:rPr lang="it-IT">
                    <a:noFill/>
                  </a:rPr>
                  <a:t> </a:t>
                </a:r>
              </a:p>
            </p:txBody>
          </p:sp>
        </mc:Fallback>
      </mc:AlternateContent>
    </p:spTree>
    <p:extLst>
      <p:ext uri="{BB962C8B-B14F-4D97-AF65-F5344CB8AC3E}">
        <p14:creationId xmlns:p14="http://schemas.microsoft.com/office/powerpoint/2010/main" val="12437975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355192"/>
            <a:ext cx="6048672" cy="3369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980" y="4936849"/>
            <a:ext cx="4762500" cy="1724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187624" y="5147234"/>
            <a:ext cx="2592288" cy="1200329"/>
          </a:xfrm>
          <a:prstGeom prst="rect">
            <a:avLst/>
          </a:prstGeom>
          <a:solidFill>
            <a:schemeClr val="bg1">
              <a:lumMod val="95000"/>
            </a:schemeClr>
          </a:solidFill>
          <a:ln>
            <a:solidFill>
              <a:schemeClr val="tx1"/>
            </a:solidFill>
          </a:ln>
        </p:spPr>
        <p:txBody>
          <a:bodyPr wrap="square" rtlCol="0" anchor="b">
            <a:spAutoFit/>
          </a:bodyPr>
          <a:lstStyle/>
          <a:p>
            <a:r>
              <a:rPr lang="it-IT" dirty="0" smtClean="0">
                <a:latin typeface="Times New Roman" pitchFamily="18" charset="0"/>
                <a:cs typeface="Times New Roman" pitchFamily="18" charset="0"/>
              </a:rPr>
              <a:t>Il valore di </a:t>
            </a:r>
            <a:endParaRPr lang="it-IT" dirty="0">
              <a:latin typeface="Times New Roman" pitchFamily="18" charset="0"/>
              <a:cs typeface="Times New Roman" pitchFamily="18" charset="0"/>
            </a:endParaRPr>
          </a:p>
          <a:p>
            <a:r>
              <a:rPr lang="it-IT" dirty="0" smtClean="0">
                <a:latin typeface="Times New Roman" pitchFamily="18" charset="0"/>
                <a:cs typeface="Times New Roman" pitchFamily="18" charset="0"/>
              </a:rPr>
              <a:t>calcolato con la Legge di </a:t>
            </a:r>
            <a:r>
              <a:rPr lang="it-IT" dirty="0" err="1" smtClean="0">
                <a:latin typeface="Times New Roman" pitchFamily="18" charset="0"/>
                <a:cs typeface="Times New Roman" pitchFamily="18" charset="0"/>
              </a:rPr>
              <a:t>Wien</a:t>
            </a:r>
            <a:r>
              <a:rPr lang="it-IT" dirty="0" smtClean="0">
                <a:latin typeface="Times New Roman" pitchFamily="18" charset="0"/>
                <a:cs typeface="Times New Roman" pitchFamily="18" charset="0"/>
              </a:rPr>
              <a:t> attribuisce di fatto il COLORE alla stella.</a:t>
            </a:r>
            <a:endParaRPr lang="it-IT"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CasellaDiTesto 3"/>
              <p:cNvSpPr txBox="1"/>
              <p:nvPr/>
            </p:nvSpPr>
            <p:spPr>
              <a:xfrm>
                <a:off x="2414621" y="5138547"/>
                <a:ext cx="810607" cy="390748"/>
              </a:xfrm>
              <a:prstGeom prst="rect">
                <a:avLst/>
              </a:prstGeom>
              <a:noFill/>
              <a:ln>
                <a:solidFill>
                  <a:schemeClr val="bg1"/>
                </a:solidFill>
              </a:ln>
            </p:spPr>
            <p:txBody>
              <a:bodyPr wrap="none" rtlCol="0" anchor="ctr">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a:rPr>
                          </m:ctrlPr>
                        </m:sSubPr>
                        <m:e>
                          <m:r>
                            <a:rPr lang="it-IT" i="1" smtClean="0">
                              <a:latin typeface="Cambria Math"/>
                              <a:ea typeface="Cambria Math"/>
                            </a:rPr>
                            <m:t>𝛾</m:t>
                          </m:r>
                        </m:e>
                        <m:sub>
                          <m:r>
                            <a:rPr lang="it-IT" b="0" i="1" smtClean="0">
                              <a:latin typeface="Cambria Math"/>
                            </a:rPr>
                            <m:t>𝑝𝑖𝑐𝑐𝑜</m:t>
                          </m:r>
                        </m:sub>
                      </m:sSub>
                    </m:oMath>
                  </m:oMathPara>
                </a14:m>
                <a:endParaRPr lang="it-IT" dirty="0"/>
              </a:p>
            </p:txBody>
          </p:sp>
        </mc:Choice>
        <mc:Fallback xmlns="">
          <p:sp>
            <p:nvSpPr>
              <p:cNvPr id="4" name="CasellaDiTesto 3"/>
              <p:cNvSpPr txBox="1">
                <a:spLocks noRot="1" noChangeAspect="1" noMove="1" noResize="1" noEditPoints="1" noAdjustHandles="1" noChangeArrowheads="1" noChangeShapeType="1" noTextEdit="1"/>
              </p:cNvSpPr>
              <p:nvPr/>
            </p:nvSpPr>
            <p:spPr>
              <a:xfrm>
                <a:off x="2414621" y="5138547"/>
                <a:ext cx="810607" cy="390748"/>
              </a:xfrm>
              <a:prstGeom prst="rect">
                <a:avLst/>
              </a:prstGeom>
              <a:blipFill rotWithShape="1">
                <a:blip r:embed="rId5"/>
                <a:stretch>
                  <a:fillRect b="-6061"/>
                </a:stretch>
              </a:blipFill>
              <a:ln>
                <a:solidFill>
                  <a:schemeClr val="bg1"/>
                </a:solidFill>
              </a:ln>
            </p:spPr>
            <p:txBody>
              <a:bodyPr/>
              <a:lstStyle/>
              <a:p>
                <a:r>
                  <a:rPr lang="it-IT">
                    <a:noFill/>
                  </a:rPr>
                  <a:t> </a:t>
                </a:r>
              </a:p>
            </p:txBody>
          </p:sp>
        </mc:Fallback>
      </mc:AlternateContent>
    </p:spTree>
    <p:extLst>
      <p:ext uri="{BB962C8B-B14F-4D97-AF65-F5344CB8AC3E}">
        <p14:creationId xmlns:p14="http://schemas.microsoft.com/office/powerpoint/2010/main" val="1823149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3" name="Rettangolo 2"/>
          <p:cNvSpPr/>
          <p:nvPr/>
        </p:nvSpPr>
        <p:spPr>
          <a:xfrm>
            <a:off x="1259632" y="2341329"/>
            <a:ext cx="7560840" cy="1015663"/>
          </a:xfrm>
          <a:prstGeom prst="rect">
            <a:avLst/>
          </a:prstGeom>
          <a:solidFill>
            <a:schemeClr val="bg1">
              <a:lumMod val="95000"/>
            </a:schemeClr>
          </a:solidFill>
          <a:ln>
            <a:solidFill>
              <a:schemeClr val="tx1"/>
            </a:solidFill>
          </a:ln>
        </p:spPr>
        <p:txBody>
          <a:bodyPr wrap="square">
            <a:spAutoFit/>
          </a:bodyPr>
          <a:lstStyle/>
          <a:p>
            <a:r>
              <a:rPr lang="it-IT" sz="2000" dirty="0"/>
              <a:t>Vi è una precisa relazione tra la temperatura superficiale T </a:t>
            </a:r>
            <a:r>
              <a:rPr lang="it-IT" sz="2000" dirty="0" smtClean="0"/>
              <a:t>(in Kelvin) di </a:t>
            </a:r>
            <a:r>
              <a:rPr lang="it-IT" sz="2000" dirty="0"/>
              <a:t>una stella ed il suo </a:t>
            </a:r>
            <a:r>
              <a:rPr lang="it-IT" sz="2000" dirty="0" smtClean="0"/>
              <a:t> </a:t>
            </a:r>
            <a:r>
              <a:rPr lang="it-IT" sz="2000" b="1" dirty="0" smtClean="0">
                <a:solidFill>
                  <a:srgbClr val="FF0000"/>
                </a:solidFill>
              </a:rPr>
              <a:t>indice </a:t>
            </a:r>
            <a:r>
              <a:rPr lang="it-IT" sz="2000" b="1" dirty="0">
                <a:solidFill>
                  <a:srgbClr val="FF0000"/>
                </a:solidFill>
              </a:rPr>
              <a:t>di colore</a:t>
            </a:r>
            <a:r>
              <a:rPr lang="it-IT" sz="2000" dirty="0"/>
              <a:t> </a:t>
            </a:r>
            <a:r>
              <a:rPr lang="it-IT" sz="2000" dirty="0" smtClean="0"/>
              <a:t>   B-V = </a:t>
            </a:r>
            <a:r>
              <a:rPr lang="it-IT" sz="2000" dirty="0" err="1" smtClean="0"/>
              <a:t>mB-mV</a:t>
            </a:r>
            <a:r>
              <a:rPr lang="it-IT" sz="2000" dirty="0" smtClean="0"/>
              <a:t>.  </a:t>
            </a:r>
            <a:br>
              <a:rPr lang="it-IT" sz="2000" dirty="0" smtClean="0"/>
            </a:br>
            <a:r>
              <a:rPr lang="it-IT" sz="2000" dirty="0" smtClean="0"/>
              <a:t>In forma approssimata essa è esprimibile dall’equazione:</a:t>
            </a:r>
            <a:endParaRPr lang="it-IT" sz="2000" dirty="0"/>
          </a:p>
        </p:txBody>
      </p:sp>
      <p:sp>
        <p:nvSpPr>
          <p:cNvPr id="5" name="CasellaDiTesto 4"/>
          <p:cNvSpPr txBox="1"/>
          <p:nvPr/>
        </p:nvSpPr>
        <p:spPr>
          <a:xfrm>
            <a:off x="1403648" y="4750112"/>
            <a:ext cx="7200800" cy="1938992"/>
          </a:xfrm>
          <a:prstGeom prst="rect">
            <a:avLst/>
          </a:prstGeom>
          <a:solidFill>
            <a:schemeClr val="bg1">
              <a:lumMod val="95000"/>
            </a:schemeClr>
          </a:solidFill>
          <a:ln>
            <a:solidFill>
              <a:schemeClr val="tx1"/>
            </a:solidFill>
          </a:ln>
        </p:spPr>
        <p:txBody>
          <a:bodyPr wrap="square" rtlCol="0">
            <a:spAutoFit/>
          </a:bodyPr>
          <a:lstStyle/>
          <a:p>
            <a:r>
              <a:rPr lang="it-IT" sz="2000" dirty="0" smtClean="0"/>
              <a:t>L’osservatorio di Felizzano dispone di filtri fotometrici Blu,  Verdi e Rossi che consentono la misura della magnitudine della stella nelle rispettive bande e, tramite la formula riportata sopra, il calcolo della temperatura T della stella studiata. </a:t>
            </a:r>
            <a:br>
              <a:rPr lang="it-IT" sz="2000" dirty="0" smtClean="0"/>
            </a:br>
            <a:r>
              <a:rPr lang="it-IT" sz="2000" dirty="0" smtClean="0"/>
              <a:t>Altrimenti, i valori delle magnitudini in B e V possono essere ricavati da ALADIN.</a:t>
            </a:r>
            <a:endParaRPr lang="it-IT" sz="2000" dirty="0"/>
          </a:p>
        </p:txBody>
      </p:sp>
      <p:sp>
        <p:nvSpPr>
          <p:cNvPr id="6" name="CasellaDiTesto 5"/>
          <p:cNvSpPr txBox="1"/>
          <p:nvPr/>
        </p:nvSpPr>
        <p:spPr>
          <a:xfrm>
            <a:off x="1403648" y="1383159"/>
            <a:ext cx="7200800" cy="830997"/>
          </a:xfrm>
          <a:prstGeom prst="rect">
            <a:avLst/>
          </a:prstGeom>
          <a:noFill/>
        </p:spPr>
        <p:txBody>
          <a:bodyPr wrap="square" rtlCol="0">
            <a:spAutoFit/>
          </a:bodyPr>
          <a:lstStyle/>
          <a:p>
            <a:pPr algn="ctr"/>
            <a:r>
              <a:rPr lang="it-IT" sz="2400" dirty="0" smtClean="0">
                <a:solidFill>
                  <a:srgbClr val="FF0000"/>
                </a:solidFill>
              </a:rPr>
              <a:t>Progetto 5:  misura dei parametri stellari.</a:t>
            </a:r>
            <a:br>
              <a:rPr lang="it-IT" sz="2400" dirty="0" smtClean="0">
                <a:solidFill>
                  <a:srgbClr val="FF0000"/>
                </a:solidFill>
              </a:rPr>
            </a:br>
            <a:r>
              <a:rPr lang="it-IT" sz="2400" dirty="0" smtClean="0">
                <a:solidFill>
                  <a:srgbClr val="FF0000"/>
                </a:solidFill>
              </a:rPr>
              <a:t>La temperatura </a:t>
            </a:r>
            <a:endParaRPr lang="it-IT" sz="2400" dirty="0">
              <a:solidFill>
                <a:srgbClr val="FF0000"/>
              </a:solidFill>
            </a:endParaRPr>
          </a:p>
        </p:txBody>
      </p:sp>
      <mc:AlternateContent xmlns:mc="http://schemas.openxmlformats.org/markup-compatibility/2006" xmlns:a14="http://schemas.microsoft.com/office/drawing/2010/main">
        <mc:Choice Requires="a14">
          <p:sp>
            <p:nvSpPr>
              <p:cNvPr id="7" name="CasellaDiTesto 6"/>
              <p:cNvSpPr txBox="1"/>
              <p:nvPr/>
            </p:nvSpPr>
            <p:spPr>
              <a:xfrm>
                <a:off x="3574315" y="3754168"/>
                <a:ext cx="2581861" cy="610936"/>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a:rPr>
                        <m:t>𝐵</m:t>
                      </m:r>
                      <m:r>
                        <a:rPr lang="it-IT" b="0" i="1" smtClean="0">
                          <a:latin typeface="Cambria Math"/>
                        </a:rPr>
                        <m:t>−</m:t>
                      </m:r>
                      <m:r>
                        <a:rPr lang="it-IT" b="0" i="1" smtClean="0">
                          <a:latin typeface="Cambria Math"/>
                        </a:rPr>
                        <m:t>𝑉</m:t>
                      </m:r>
                      <m:r>
                        <a:rPr lang="it-IT" b="0" i="1" smtClean="0">
                          <a:latin typeface="Cambria Math"/>
                        </a:rPr>
                        <m:t>=−0.60+ </m:t>
                      </m:r>
                      <m:f>
                        <m:fPr>
                          <m:ctrlPr>
                            <a:rPr lang="it-IT" b="0" i="1" smtClean="0">
                              <a:latin typeface="Cambria Math"/>
                            </a:rPr>
                          </m:ctrlPr>
                        </m:fPr>
                        <m:num>
                          <m:r>
                            <a:rPr lang="it-IT" b="0" i="1" smtClean="0">
                              <a:latin typeface="Cambria Math"/>
                            </a:rPr>
                            <m:t>7300</m:t>
                          </m:r>
                        </m:num>
                        <m:den>
                          <m:r>
                            <a:rPr lang="it-IT" b="0" i="1" smtClean="0">
                              <a:latin typeface="Cambria Math"/>
                            </a:rPr>
                            <m:t>𝑇</m:t>
                          </m:r>
                        </m:den>
                      </m:f>
                    </m:oMath>
                  </m:oMathPara>
                </a14:m>
                <a:endParaRPr lang="it-IT" dirty="0"/>
              </a:p>
            </p:txBody>
          </p:sp>
        </mc:Choice>
        <mc:Fallback xmlns="">
          <p:sp>
            <p:nvSpPr>
              <p:cNvPr id="7" name="CasellaDiTesto 6"/>
              <p:cNvSpPr txBox="1">
                <a:spLocks noRot="1" noChangeAspect="1" noMove="1" noResize="1" noEditPoints="1" noAdjustHandles="1" noChangeArrowheads="1" noChangeShapeType="1" noTextEdit="1"/>
              </p:cNvSpPr>
              <p:nvPr/>
            </p:nvSpPr>
            <p:spPr>
              <a:xfrm>
                <a:off x="3574315" y="3754168"/>
                <a:ext cx="2581861" cy="610936"/>
              </a:xfrm>
              <a:prstGeom prst="rect">
                <a:avLst/>
              </a:prstGeom>
              <a:blipFill rotWithShape="1">
                <a:blip r:embed="rId3"/>
                <a:stretch>
                  <a:fillRect/>
                </a:stretch>
              </a:blipFill>
              <a:ln>
                <a:solidFill>
                  <a:srgbClr val="FF0000"/>
                </a:solidFill>
              </a:ln>
            </p:spPr>
            <p:txBody>
              <a:bodyPr/>
              <a:lstStyle/>
              <a:p>
                <a:r>
                  <a:rPr lang="it-IT">
                    <a:noFill/>
                  </a:rPr>
                  <a:t> </a:t>
                </a:r>
              </a:p>
            </p:txBody>
          </p:sp>
        </mc:Fallback>
      </mc:AlternateContent>
    </p:spTree>
    <p:extLst>
      <p:ext uri="{BB962C8B-B14F-4D97-AF65-F5344CB8AC3E}">
        <p14:creationId xmlns:p14="http://schemas.microsoft.com/office/powerpoint/2010/main" val="29208322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303547"/>
            <a:ext cx="5533230" cy="54420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121696" y="5733256"/>
            <a:ext cx="1884369" cy="646331"/>
          </a:xfrm>
          <a:prstGeom prst="rect">
            <a:avLst/>
          </a:prstGeom>
          <a:solidFill>
            <a:schemeClr val="accent3">
              <a:lumMod val="20000"/>
              <a:lumOff val="80000"/>
            </a:schemeClr>
          </a:solidFill>
          <a:ln>
            <a:solidFill>
              <a:srgbClr val="FF0000"/>
            </a:solidFill>
          </a:ln>
        </p:spPr>
        <p:txBody>
          <a:bodyPr wrap="square" rtlCol="0">
            <a:spAutoFit/>
          </a:bodyPr>
          <a:lstStyle/>
          <a:p>
            <a:r>
              <a:rPr lang="it-IT" dirty="0" smtClean="0"/>
              <a:t>Relazione tra colore, (B-V) e  T.</a:t>
            </a:r>
            <a:endParaRPr lang="it-IT" dirty="0"/>
          </a:p>
        </p:txBody>
      </p:sp>
      <p:sp>
        <p:nvSpPr>
          <p:cNvPr id="8" name="CasellaDiTesto 7"/>
          <p:cNvSpPr txBox="1"/>
          <p:nvPr/>
        </p:nvSpPr>
        <p:spPr>
          <a:xfrm>
            <a:off x="1199785" y="2132856"/>
            <a:ext cx="1728192" cy="892552"/>
          </a:xfrm>
          <a:prstGeom prst="rect">
            <a:avLst/>
          </a:prstGeom>
          <a:solidFill>
            <a:schemeClr val="bg1">
              <a:lumMod val="95000"/>
            </a:schemeClr>
          </a:solidFill>
          <a:ln>
            <a:solidFill>
              <a:srgbClr val="FF0000"/>
            </a:solidFill>
          </a:ln>
        </p:spPr>
        <p:txBody>
          <a:bodyPr wrap="square" rtlCol="0">
            <a:spAutoFit/>
          </a:bodyPr>
          <a:lstStyle/>
          <a:p>
            <a:pPr algn="ctr"/>
            <a:r>
              <a:rPr lang="it-IT" sz="2600" dirty="0" smtClean="0"/>
              <a:t>Diagramma </a:t>
            </a:r>
            <a:br>
              <a:rPr lang="it-IT" sz="2600" dirty="0" smtClean="0"/>
            </a:br>
            <a:r>
              <a:rPr lang="it-IT" sz="2600" dirty="0" smtClean="0"/>
              <a:t>H-R</a:t>
            </a:r>
            <a:endParaRPr lang="it-IT" sz="2600" dirty="0"/>
          </a:p>
        </p:txBody>
      </p:sp>
      <p:sp>
        <p:nvSpPr>
          <p:cNvPr id="9" name="Freccia a destra 8"/>
          <p:cNvSpPr/>
          <p:nvPr/>
        </p:nvSpPr>
        <p:spPr>
          <a:xfrm>
            <a:off x="3078073" y="6056421"/>
            <a:ext cx="701839" cy="18089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41736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AutoShape 3" descr="L"/>
          <p:cNvSpPr>
            <a:spLocks noChangeAspect="1" noChangeArrowheads="1"/>
          </p:cNvSpPr>
          <p:nvPr/>
        </p:nvSpPr>
        <p:spPr bwMode="auto">
          <a:xfrm>
            <a:off x="16052800" y="-273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4" descr="R"/>
          <p:cNvSpPr>
            <a:spLocks noChangeAspect="1" noChangeArrowheads="1"/>
          </p:cNvSpPr>
          <p:nvPr/>
        </p:nvSpPr>
        <p:spPr bwMode="auto">
          <a:xfrm>
            <a:off x="18441988" y="-273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5" descr="T_{{eff}}"/>
          <p:cNvSpPr>
            <a:spLocks noChangeAspect="1" noChangeArrowheads="1"/>
          </p:cNvSpPr>
          <p:nvPr/>
        </p:nvSpPr>
        <p:spPr bwMode="auto">
          <a:xfrm>
            <a:off x="1976438"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6" descr="L=4\pi R^{2}\sigma T_{{eff}}^{4}"/>
          <p:cNvSpPr>
            <a:spLocks noChangeAspect="1" noChangeArrowheads="1"/>
          </p:cNvSpPr>
          <p:nvPr/>
        </p:nvSpPr>
        <p:spPr bwMode="auto">
          <a:xfrm>
            <a:off x="288925"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AutoShape 7" descr="4\pi R^{2}"/>
          <p:cNvSpPr>
            <a:spLocks noChangeAspect="1" noChangeArrowheads="1"/>
          </p:cNvSpPr>
          <p:nvPr/>
        </p:nvSpPr>
        <p:spPr bwMode="auto">
          <a:xfrm>
            <a:off x="5969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AutoShape 8" descr="\sigma "/>
          <p:cNvSpPr>
            <a:spLocks noChangeAspect="1" noChangeArrowheads="1"/>
          </p:cNvSpPr>
          <p:nvPr/>
        </p:nvSpPr>
        <p:spPr bwMode="auto">
          <a:xfrm>
            <a:off x="40894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mc:AlternateContent xmlns:mc="http://schemas.openxmlformats.org/markup-compatibility/2006" xmlns:a14="http://schemas.microsoft.com/office/drawing/2010/main">
        <mc:Choice Requires="a14">
          <p:sp>
            <p:nvSpPr>
              <p:cNvPr id="11" name="CasellaDiTesto 10"/>
              <p:cNvSpPr txBox="1"/>
              <p:nvPr/>
            </p:nvSpPr>
            <p:spPr>
              <a:xfrm>
                <a:off x="1403648" y="2357495"/>
                <a:ext cx="7344816" cy="1503553"/>
              </a:xfrm>
              <a:prstGeom prst="rect">
                <a:avLst/>
              </a:prstGeom>
              <a:solidFill>
                <a:schemeClr val="bg1">
                  <a:lumMod val="95000"/>
                </a:schemeClr>
              </a:solidFill>
              <a:ln>
                <a:solidFill>
                  <a:schemeClr val="tx1">
                    <a:lumMod val="75000"/>
                    <a:lumOff val="25000"/>
                  </a:schemeClr>
                </a:solidFill>
              </a:ln>
            </p:spPr>
            <p:txBody>
              <a:bodyPr wrap="square" rtlCol="0">
                <a:spAutoFit/>
              </a:bodyPr>
              <a:lstStyle/>
              <a:p>
                <a:r>
                  <a:rPr lang="it-IT" dirty="0" smtClean="0"/>
                  <a:t>In astronomia la luminosità è definita come la quantità di </a:t>
                </a:r>
                <a:r>
                  <a:rPr lang="it-IT" dirty="0"/>
                  <a:t>luce e di altre forme di energia radiante emessa da una stella per unità di tempo; essa dipende strettamente dal raggio e dalla temperatura superficiale della stella. Approssimando la stella a un corpo nero ideale, la </a:t>
                </a:r>
                <a:r>
                  <a:rPr lang="it-IT" dirty="0" smtClean="0"/>
                  <a:t>luminosità L è</a:t>
                </a:r>
                <a:r>
                  <a:rPr lang="it-IT" dirty="0"/>
                  <a:t> direttamente proporzionale al raggio </a:t>
                </a:r>
                <a:r>
                  <a:rPr lang="it-IT" dirty="0" smtClean="0"/>
                  <a:t>R e </a:t>
                </a:r>
                <a:r>
                  <a:rPr lang="it-IT" dirty="0"/>
                  <a:t>alla temperatura effettiva </a:t>
                </a:r>
                <a14:m>
                  <m:oMath xmlns:m="http://schemas.openxmlformats.org/officeDocument/2006/math">
                    <m:sSub>
                      <m:sSubPr>
                        <m:ctrlPr>
                          <a:rPr lang="it-IT" b="1" i="1" smtClean="0">
                            <a:latin typeface="Cambria Math"/>
                          </a:rPr>
                        </m:ctrlPr>
                      </m:sSubPr>
                      <m:e>
                        <m:r>
                          <a:rPr lang="it-IT" b="1" i="1" smtClean="0">
                            <a:latin typeface="Cambria Math"/>
                          </a:rPr>
                          <m:t>𝑻</m:t>
                        </m:r>
                      </m:e>
                      <m:sub>
                        <m:r>
                          <a:rPr lang="it-IT" b="1" i="1" smtClean="0">
                            <a:latin typeface="Cambria Math"/>
                          </a:rPr>
                          <m:t>𝒆𝒇𝒇</m:t>
                        </m:r>
                      </m:sub>
                    </m:sSub>
                    <m:r>
                      <a:rPr lang="it-IT" b="0" i="0" smtClean="0">
                        <a:latin typeface="Cambria Math"/>
                      </a:rPr>
                      <m:t>.</m:t>
                    </m:r>
                  </m:oMath>
                </a14:m>
                <a:endParaRPr lang="it-IT" dirty="0"/>
              </a:p>
            </p:txBody>
          </p:sp>
        </mc:Choice>
        <mc:Fallback xmlns="">
          <p:sp>
            <p:nvSpPr>
              <p:cNvPr id="11" name="CasellaDiTesto 10"/>
              <p:cNvSpPr txBox="1">
                <a:spLocks noRot="1" noChangeAspect="1" noMove="1" noResize="1" noEditPoints="1" noAdjustHandles="1" noChangeArrowheads="1" noChangeShapeType="1" noTextEdit="1"/>
              </p:cNvSpPr>
              <p:nvPr/>
            </p:nvSpPr>
            <p:spPr>
              <a:xfrm>
                <a:off x="1403648" y="2357495"/>
                <a:ext cx="7344816" cy="1503553"/>
              </a:xfrm>
              <a:prstGeom prst="rect">
                <a:avLst/>
              </a:prstGeom>
              <a:blipFill rotWithShape="1">
                <a:blip r:embed="rId3"/>
                <a:stretch>
                  <a:fillRect l="-580" t="-1613" r="-1408" b="-3629"/>
                </a:stretch>
              </a:blipFill>
              <a:ln>
                <a:solidFill>
                  <a:schemeClr val="tx1">
                    <a:lumMod val="75000"/>
                    <a:lumOff val="25000"/>
                  </a:schemeClr>
                </a:solidFill>
              </a:ln>
            </p:spPr>
            <p:txBody>
              <a:bodyPr/>
              <a:lstStyle/>
              <a:p>
                <a:r>
                  <a:rPr lang="it-IT">
                    <a:noFill/>
                  </a:rPr>
                  <a:t> </a:t>
                </a:r>
              </a:p>
            </p:txBody>
          </p:sp>
        </mc:Fallback>
      </mc:AlternateContent>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217" y="4149080"/>
            <a:ext cx="2869119" cy="7920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Rettangolo 2"/>
              <p:cNvSpPr/>
              <p:nvPr/>
            </p:nvSpPr>
            <p:spPr>
              <a:xfrm>
                <a:off x="1403648" y="5301208"/>
                <a:ext cx="7344816" cy="369332"/>
              </a:xfrm>
              <a:prstGeom prst="rect">
                <a:avLst/>
              </a:prstGeom>
              <a:solidFill>
                <a:schemeClr val="bg1">
                  <a:lumMod val="95000"/>
                </a:schemeClr>
              </a:solidFill>
              <a:ln>
                <a:solidFill>
                  <a:schemeClr val="tx1"/>
                </a:solidFill>
              </a:ln>
            </p:spPr>
            <p:txBody>
              <a:bodyPr wrap="square">
                <a:spAutoFit/>
              </a:bodyPr>
              <a:lstStyle/>
              <a:p>
                <a:pPr algn="ctr"/>
                <a:r>
                  <a:rPr lang="it-IT" dirty="0"/>
                  <a:t>d</a:t>
                </a:r>
                <a:r>
                  <a:rPr lang="it-IT" dirty="0" smtClean="0"/>
                  <a:t>ove  σ  è detta costante di Stefan-</a:t>
                </a:r>
                <a:r>
                  <a:rPr lang="it-IT" dirty="0" err="1"/>
                  <a:t>Boltzmann</a:t>
                </a:r>
                <a:r>
                  <a:rPr lang="it-IT" dirty="0"/>
                  <a:t> </a:t>
                </a:r>
                <a:r>
                  <a:rPr lang="it-IT" dirty="0" smtClean="0"/>
                  <a:t>    σ </a:t>
                </a:r>
                <a:r>
                  <a:rPr lang="it-IT" dirty="0"/>
                  <a:t>= </a:t>
                </a:r>
                <a14:m>
                  <m:oMath xmlns:m="http://schemas.openxmlformats.org/officeDocument/2006/math">
                    <m:r>
                      <a:rPr lang="it-IT" b="0" i="1" smtClean="0">
                        <a:latin typeface="Cambria Math"/>
                      </a:rPr>
                      <m:t>5,7∗</m:t>
                    </m:r>
                    <m:sSup>
                      <m:sSupPr>
                        <m:ctrlPr>
                          <a:rPr lang="it-IT" b="0" i="1" smtClean="0">
                            <a:latin typeface="Cambria Math"/>
                          </a:rPr>
                        </m:ctrlPr>
                      </m:sSupPr>
                      <m:e>
                        <m:r>
                          <a:rPr lang="it-IT" b="0" i="1" smtClean="0">
                            <a:latin typeface="Cambria Math"/>
                          </a:rPr>
                          <m:t>10</m:t>
                        </m:r>
                      </m:e>
                      <m:sup>
                        <m:r>
                          <a:rPr lang="it-IT" b="0" i="1" smtClean="0">
                            <a:latin typeface="Cambria Math"/>
                          </a:rPr>
                          <m:t>−8</m:t>
                        </m:r>
                      </m:sup>
                    </m:sSup>
                    <m:r>
                      <a:rPr lang="it-IT" b="0" i="1" smtClean="0">
                        <a:latin typeface="Cambria Math"/>
                      </a:rPr>
                      <m:t>  </m:t>
                    </m:r>
                    <m:r>
                      <a:rPr lang="it-IT" b="0" i="1" smtClean="0">
                        <a:latin typeface="Cambria Math"/>
                      </a:rPr>
                      <m:t>𝑊</m:t>
                    </m:r>
                    <m:sSup>
                      <m:sSupPr>
                        <m:ctrlPr>
                          <a:rPr lang="it-IT" b="0" i="1" smtClean="0">
                            <a:latin typeface="Cambria Math"/>
                          </a:rPr>
                        </m:ctrlPr>
                      </m:sSupPr>
                      <m:e>
                        <m:r>
                          <a:rPr lang="it-IT" b="0" i="1" smtClean="0">
                            <a:latin typeface="Cambria Math"/>
                          </a:rPr>
                          <m:t>𝑚</m:t>
                        </m:r>
                      </m:e>
                      <m:sup>
                        <m:r>
                          <a:rPr lang="it-IT" b="0" i="1" smtClean="0">
                            <a:latin typeface="Cambria Math"/>
                          </a:rPr>
                          <m:t>−2</m:t>
                        </m:r>
                      </m:sup>
                    </m:sSup>
                    <m:sSup>
                      <m:sSupPr>
                        <m:ctrlPr>
                          <a:rPr lang="it-IT" b="0" i="1" smtClean="0">
                            <a:latin typeface="Cambria Math"/>
                          </a:rPr>
                        </m:ctrlPr>
                      </m:sSupPr>
                      <m:e>
                        <m:r>
                          <a:rPr lang="it-IT" b="0" i="1" smtClean="0">
                            <a:latin typeface="Cambria Math"/>
                          </a:rPr>
                          <m:t>𝐾</m:t>
                        </m:r>
                      </m:e>
                      <m:sup>
                        <m:r>
                          <a:rPr lang="it-IT" b="0" i="1" smtClean="0">
                            <a:latin typeface="Cambria Math"/>
                          </a:rPr>
                          <m:t>−4</m:t>
                        </m:r>
                      </m:sup>
                    </m:sSup>
                  </m:oMath>
                </a14:m>
                <a:endParaRPr lang="it-IT" dirty="0"/>
              </a:p>
            </p:txBody>
          </p:sp>
        </mc:Choice>
        <mc:Fallback xmlns="">
          <p:sp>
            <p:nvSpPr>
              <p:cNvPr id="3" name="Rettangolo 2"/>
              <p:cNvSpPr>
                <a:spLocks noRot="1" noChangeAspect="1" noMove="1" noResize="1" noEditPoints="1" noAdjustHandles="1" noChangeArrowheads="1" noChangeShapeType="1" noTextEdit="1"/>
              </p:cNvSpPr>
              <p:nvPr/>
            </p:nvSpPr>
            <p:spPr>
              <a:xfrm>
                <a:off x="1403648" y="5301208"/>
                <a:ext cx="7344816" cy="369332"/>
              </a:xfrm>
              <a:prstGeom prst="rect">
                <a:avLst/>
              </a:prstGeom>
              <a:blipFill rotWithShape="1">
                <a:blip r:embed="rId5"/>
                <a:stretch>
                  <a:fillRect l="-249" t="-6452" b="-24194"/>
                </a:stretch>
              </a:blipFill>
              <a:ln>
                <a:solidFill>
                  <a:schemeClr val="tx1"/>
                </a:solidFill>
              </a:ln>
            </p:spPr>
            <p:txBody>
              <a:bodyPr/>
              <a:lstStyle/>
              <a:p>
                <a:r>
                  <a:rPr lang="it-IT">
                    <a:noFill/>
                  </a:rPr>
                  <a:t> </a:t>
                </a:r>
              </a:p>
            </p:txBody>
          </p:sp>
        </mc:Fallback>
      </mc:AlternateContent>
      <p:sp>
        <p:nvSpPr>
          <p:cNvPr id="13" name="CasellaDiTesto 12"/>
          <p:cNvSpPr txBox="1"/>
          <p:nvPr/>
        </p:nvSpPr>
        <p:spPr>
          <a:xfrm>
            <a:off x="1403648" y="1340768"/>
            <a:ext cx="7200800" cy="830997"/>
          </a:xfrm>
          <a:prstGeom prst="rect">
            <a:avLst/>
          </a:prstGeom>
          <a:noFill/>
        </p:spPr>
        <p:txBody>
          <a:bodyPr wrap="square" rtlCol="0">
            <a:spAutoFit/>
          </a:bodyPr>
          <a:lstStyle/>
          <a:p>
            <a:pPr algn="ctr"/>
            <a:r>
              <a:rPr lang="it-IT" sz="2400" dirty="0" smtClean="0">
                <a:solidFill>
                  <a:srgbClr val="FF0000"/>
                </a:solidFill>
              </a:rPr>
              <a:t>Progetto 5:  misura dei parametri stellari.</a:t>
            </a:r>
            <a:br>
              <a:rPr lang="it-IT" sz="2400" dirty="0" smtClean="0">
                <a:solidFill>
                  <a:srgbClr val="FF0000"/>
                </a:solidFill>
              </a:rPr>
            </a:br>
            <a:r>
              <a:rPr lang="it-IT" sz="2400" dirty="0" smtClean="0">
                <a:solidFill>
                  <a:srgbClr val="FF0000"/>
                </a:solidFill>
              </a:rPr>
              <a:t>Il raggio</a:t>
            </a:r>
            <a:endParaRPr lang="it-IT" sz="2400" dirty="0">
              <a:solidFill>
                <a:srgbClr val="FF0000"/>
              </a:solidFill>
            </a:endParaRPr>
          </a:p>
        </p:txBody>
      </p:sp>
      <p:sp>
        <p:nvSpPr>
          <p:cNvPr id="6" name="CasellaDiTesto 5"/>
          <p:cNvSpPr txBox="1"/>
          <p:nvPr/>
        </p:nvSpPr>
        <p:spPr>
          <a:xfrm>
            <a:off x="1403648" y="4365104"/>
            <a:ext cx="2990552" cy="369332"/>
          </a:xfrm>
          <a:prstGeom prst="rect">
            <a:avLst/>
          </a:prstGeom>
          <a:solidFill>
            <a:schemeClr val="bg2"/>
          </a:solidFill>
          <a:ln>
            <a:solidFill>
              <a:srgbClr val="FF0000"/>
            </a:solidFill>
          </a:ln>
        </p:spPr>
        <p:txBody>
          <a:bodyPr wrap="square" rtlCol="0">
            <a:spAutoFit/>
          </a:bodyPr>
          <a:lstStyle/>
          <a:p>
            <a:r>
              <a:rPr lang="it-IT" dirty="0" smtClean="0"/>
              <a:t>Legge di Stefan-</a:t>
            </a:r>
            <a:r>
              <a:rPr lang="it-IT" dirty="0" err="1" smtClean="0"/>
              <a:t>Boltzmann</a:t>
            </a:r>
            <a:endParaRPr lang="it-IT" dirty="0"/>
          </a:p>
        </p:txBody>
      </p:sp>
    </p:spTree>
    <p:extLst>
      <p:ext uri="{BB962C8B-B14F-4D97-AF65-F5344CB8AC3E}">
        <p14:creationId xmlns:p14="http://schemas.microsoft.com/office/powerpoint/2010/main" val="35504680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7" name="CasellaDiTesto 6"/>
          <p:cNvSpPr txBox="1"/>
          <p:nvPr/>
        </p:nvSpPr>
        <p:spPr>
          <a:xfrm>
            <a:off x="1403648" y="2350621"/>
            <a:ext cx="7200800" cy="923330"/>
          </a:xfrm>
          <a:prstGeom prst="rect">
            <a:avLst/>
          </a:prstGeom>
          <a:solidFill>
            <a:schemeClr val="bg1">
              <a:lumMod val="95000"/>
            </a:schemeClr>
          </a:solidFill>
          <a:ln>
            <a:solidFill>
              <a:schemeClr val="tx1"/>
            </a:solidFill>
          </a:ln>
        </p:spPr>
        <p:txBody>
          <a:bodyPr wrap="square" rtlCol="0">
            <a:spAutoFit/>
          </a:bodyPr>
          <a:lstStyle/>
          <a:p>
            <a:r>
              <a:rPr lang="it-IT" dirty="0" smtClean="0"/>
              <a:t>Se è nota la luminosità assoluta  L della stella,  si dimostra che dal confronto con i valori solari è possibile ricavare la sua massa M usando la formula:</a:t>
            </a:r>
            <a:endParaRPr lang="it-IT" dirty="0"/>
          </a:p>
        </p:txBody>
      </p:sp>
      <p:sp>
        <p:nvSpPr>
          <p:cNvPr id="8" name="CasellaDiTesto 7"/>
          <p:cNvSpPr txBox="1"/>
          <p:nvPr/>
        </p:nvSpPr>
        <p:spPr>
          <a:xfrm>
            <a:off x="1403648" y="4604935"/>
            <a:ext cx="7560840" cy="1200329"/>
          </a:xfrm>
          <a:prstGeom prst="rect">
            <a:avLst/>
          </a:prstGeom>
          <a:solidFill>
            <a:schemeClr val="bg1">
              <a:lumMod val="95000"/>
            </a:schemeClr>
          </a:solidFill>
          <a:ln>
            <a:solidFill>
              <a:schemeClr val="tx1"/>
            </a:solidFill>
          </a:ln>
        </p:spPr>
        <p:txBody>
          <a:bodyPr wrap="square" rtlCol="0">
            <a:spAutoFit/>
          </a:bodyPr>
          <a:lstStyle/>
          <a:p>
            <a:r>
              <a:rPr lang="it-IT" dirty="0" smtClean="0"/>
              <a:t>dove</a:t>
            </a:r>
            <a:r>
              <a:rPr lang="it-IT" dirty="0"/>
              <a:t> </a:t>
            </a:r>
            <a:r>
              <a:rPr lang="it-IT" i="1" dirty="0" smtClean="0"/>
              <a:t>L</a:t>
            </a:r>
            <a:r>
              <a:rPr lang="it-IT" baseline="-25000" dirty="0" smtClean="0"/>
              <a:t>0</a:t>
            </a:r>
            <a:r>
              <a:rPr lang="it-IT" dirty="0"/>
              <a:t> </a:t>
            </a:r>
            <a:r>
              <a:rPr lang="it-IT" dirty="0" smtClean="0"/>
              <a:t>e </a:t>
            </a:r>
            <a:r>
              <a:rPr lang="it-IT" dirty="0"/>
              <a:t> </a:t>
            </a:r>
            <a:r>
              <a:rPr lang="it-IT" i="1" dirty="0" smtClean="0"/>
              <a:t>M</a:t>
            </a:r>
            <a:r>
              <a:rPr lang="it-IT" baseline="-25000" dirty="0" smtClean="0"/>
              <a:t>0</a:t>
            </a:r>
            <a:r>
              <a:rPr lang="it-IT" dirty="0"/>
              <a:t> </a:t>
            </a:r>
            <a:r>
              <a:rPr lang="it-IT" dirty="0" smtClean="0"/>
              <a:t> sono </a:t>
            </a:r>
            <a:r>
              <a:rPr lang="it-IT" dirty="0"/>
              <a:t>la </a:t>
            </a:r>
            <a:r>
              <a:rPr lang="it-IT" dirty="0">
                <a:hlinkClick r:id="rId3" tooltip="Luminosità solare"/>
              </a:rPr>
              <a:t>luminosità</a:t>
            </a:r>
            <a:r>
              <a:rPr lang="it-IT" dirty="0"/>
              <a:t> e la </a:t>
            </a:r>
            <a:r>
              <a:rPr lang="it-IT" dirty="0">
                <a:hlinkClick r:id="rId4" tooltip="Massa solare"/>
              </a:rPr>
              <a:t>massa</a:t>
            </a:r>
            <a:r>
              <a:rPr lang="it-IT" dirty="0"/>
              <a:t> del </a:t>
            </a:r>
            <a:r>
              <a:rPr lang="it-IT" dirty="0" smtClean="0">
                <a:hlinkClick r:id="rId5" tooltip="Sole"/>
              </a:rPr>
              <a:t>Sole</a:t>
            </a:r>
            <a:r>
              <a:rPr lang="it-IT" dirty="0" smtClean="0"/>
              <a:t>. Tuttavia </a:t>
            </a:r>
            <a:r>
              <a:rPr lang="it-IT" dirty="0"/>
              <a:t>questa equazione può essere utilizzata con una buona approssimazione solo per le stelle di sequenza </a:t>
            </a:r>
            <a:r>
              <a:rPr lang="it-IT" dirty="0" smtClean="0"/>
              <a:t>principale.  Per gli altri casi, l’esponente cambia come riportato nella slide successiva.</a:t>
            </a:r>
            <a:endParaRPr lang="it-IT" dirty="0"/>
          </a:p>
        </p:txBody>
      </p:sp>
      <p:sp>
        <p:nvSpPr>
          <p:cNvPr id="9" name="CasellaDiTesto 8"/>
          <p:cNvSpPr txBox="1"/>
          <p:nvPr/>
        </p:nvSpPr>
        <p:spPr>
          <a:xfrm>
            <a:off x="1403648" y="1340768"/>
            <a:ext cx="7200800" cy="830997"/>
          </a:xfrm>
          <a:prstGeom prst="rect">
            <a:avLst/>
          </a:prstGeom>
          <a:noFill/>
        </p:spPr>
        <p:txBody>
          <a:bodyPr wrap="square" rtlCol="0">
            <a:spAutoFit/>
          </a:bodyPr>
          <a:lstStyle/>
          <a:p>
            <a:pPr algn="ctr"/>
            <a:r>
              <a:rPr lang="it-IT" sz="2400" dirty="0" smtClean="0">
                <a:solidFill>
                  <a:srgbClr val="FF0000"/>
                </a:solidFill>
              </a:rPr>
              <a:t>Progetto 5:  misura dei parametri stellari.</a:t>
            </a:r>
            <a:br>
              <a:rPr lang="it-IT" sz="2400" dirty="0" smtClean="0">
                <a:solidFill>
                  <a:srgbClr val="FF0000"/>
                </a:solidFill>
              </a:rPr>
            </a:br>
            <a:r>
              <a:rPr lang="it-IT" sz="2400" dirty="0" smtClean="0">
                <a:solidFill>
                  <a:srgbClr val="FF0000"/>
                </a:solidFill>
              </a:rPr>
              <a:t>La massa</a:t>
            </a:r>
            <a:endParaRPr lang="it-IT" sz="2400" dirty="0">
              <a:solidFill>
                <a:srgbClr val="FF0000"/>
              </a:solidFill>
            </a:endParaRPr>
          </a:p>
        </p:txBody>
      </p:sp>
      <mc:AlternateContent xmlns:mc="http://schemas.openxmlformats.org/markup-compatibility/2006" xmlns:a14="http://schemas.microsoft.com/office/drawing/2010/main">
        <mc:Choice Requires="a14">
          <p:sp>
            <p:nvSpPr>
              <p:cNvPr id="3" name="CasellaDiTesto 2"/>
              <p:cNvSpPr txBox="1"/>
              <p:nvPr/>
            </p:nvSpPr>
            <p:spPr>
              <a:xfrm>
                <a:off x="4019761" y="3573016"/>
                <a:ext cx="1704367" cy="773289"/>
              </a:xfrm>
              <a:prstGeom prst="rect">
                <a:avLst/>
              </a:prstGeom>
              <a:noFill/>
              <a:ln>
                <a:solidFill>
                  <a:srgbClr val="FF0000"/>
                </a:solidFill>
              </a:ln>
            </p:spPr>
            <p:txBody>
              <a:bodyPr wrap="square" rtlCol="0">
                <a:spAutoFit/>
              </a:bodyPr>
              <a:lstStyle/>
              <a:p>
                <a:pPr/>
                <a14:m>
                  <m:oMathPara xmlns:m="http://schemas.openxmlformats.org/officeDocument/2006/math">
                    <m:oMathParaPr>
                      <m:jc m:val="center"/>
                    </m:oMathParaPr>
                    <m:oMath xmlns:m="http://schemas.openxmlformats.org/officeDocument/2006/math">
                      <m:f>
                        <m:fPr>
                          <m:ctrlPr>
                            <a:rPr lang="it-IT" i="1" smtClean="0">
                              <a:latin typeface="Cambria Math"/>
                            </a:rPr>
                          </m:ctrlPr>
                        </m:fPr>
                        <m:num>
                          <m:r>
                            <a:rPr lang="it-IT" b="0" i="1" smtClean="0">
                              <a:latin typeface="Cambria Math"/>
                            </a:rPr>
                            <m:t>𝐿</m:t>
                          </m:r>
                        </m:num>
                        <m:den>
                          <m:sSub>
                            <m:sSubPr>
                              <m:ctrlPr>
                                <a:rPr lang="it-IT" i="1" smtClean="0">
                                  <a:latin typeface="Cambria Math"/>
                                </a:rPr>
                              </m:ctrlPr>
                            </m:sSubPr>
                            <m:e>
                              <m:r>
                                <a:rPr lang="it-IT" b="0" i="1" smtClean="0">
                                  <a:latin typeface="Cambria Math"/>
                                </a:rPr>
                                <m:t>𝐿</m:t>
                              </m:r>
                            </m:e>
                            <m:sub>
                              <m:r>
                                <a:rPr lang="it-IT" b="0" i="1" smtClean="0">
                                  <a:latin typeface="Cambria Math"/>
                                </a:rPr>
                                <m:t>0</m:t>
                              </m:r>
                            </m:sub>
                          </m:sSub>
                        </m:den>
                      </m:f>
                      <m:r>
                        <a:rPr lang="it-IT" i="1" smtClean="0">
                          <a:latin typeface="Cambria Math"/>
                          <a:ea typeface="Cambria Math"/>
                        </a:rPr>
                        <m:t>≈</m:t>
                      </m:r>
                      <m:sSup>
                        <m:sSupPr>
                          <m:ctrlPr>
                            <a:rPr lang="it-IT" i="1" smtClean="0">
                              <a:latin typeface="Cambria Math"/>
                              <a:ea typeface="Cambria Math"/>
                            </a:rPr>
                          </m:ctrlPr>
                        </m:sSupPr>
                        <m:e>
                          <m:d>
                            <m:dPr>
                              <m:ctrlPr>
                                <a:rPr lang="it-IT" i="1">
                                  <a:latin typeface="Cambria Math"/>
                                  <a:ea typeface="Cambria Math"/>
                                </a:rPr>
                              </m:ctrlPr>
                            </m:dPr>
                            <m:e>
                              <m:f>
                                <m:fPr>
                                  <m:ctrlPr>
                                    <a:rPr lang="it-IT" i="1">
                                      <a:latin typeface="Cambria Math"/>
                                      <a:ea typeface="Cambria Math"/>
                                    </a:rPr>
                                  </m:ctrlPr>
                                </m:fPr>
                                <m:num>
                                  <m:r>
                                    <a:rPr lang="it-IT" i="1">
                                      <a:latin typeface="Cambria Math"/>
                                      <a:ea typeface="Cambria Math"/>
                                    </a:rPr>
                                    <m:t>𝑀</m:t>
                                  </m:r>
                                </m:num>
                                <m:den>
                                  <m:sSub>
                                    <m:sSubPr>
                                      <m:ctrlPr>
                                        <a:rPr lang="it-IT" i="1">
                                          <a:latin typeface="Cambria Math"/>
                                          <a:ea typeface="Cambria Math"/>
                                        </a:rPr>
                                      </m:ctrlPr>
                                    </m:sSubPr>
                                    <m:e>
                                      <m:r>
                                        <a:rPr lang="it-IT" i="1">
                                          <a:latin typeface="Cambria Math"/>
                                          <a:ea typeface="Cambria Math"/>
                                        </a:rPr>
                                        <m:t>𝑀</m:t>
                                      </m:r>
                                    </m:e>
                                    <m:sub>
                                      <m:r>
                                        <a:rPr lang="it-IT" i="1">
                                          <a:latin typeface="Cambria Math"/>
                                          <a:ea typeface="Cambria Math"/>
                                        </a:rPr>
                                        <m:t>0</m:t>
                                      </m:r>
                                    </m:sub>
                                  </m:sSub>
                                </m:den>
                              </m:f>
                            </m:e>
                          </m:d>
                        </m:e>
                        <m:sup>
                          <m:r>
                            <a:rPr lang="it-IT" b="0" i="1" smtClean="0">
                              <a:latin typeface="Cambria Math"/>
                              <a:ea typeface="Cambria Math"/>
                            </a:rPr>
                            <m:t>3,5</m:t>
                          </m:r>
                        </m:sup>
                      </m:sSup>
                    </m:oMath>
                  </m:oMathPara>
                </a14:m>
                <a:endParaRPr lang="it-IT"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4019761" y="3573016"/>
                <a:ext cx="1704367" cy="773289"/>
              </a:xfrm>
              <a:prstGeom prst="rect">
                <a:avLst/>
              </a:prstGeom>
              <a:blipFill rotWithShape="1">
                <a:blip r:embed="rId6"/>
                <a:stretch>
                  <a:fillRect/>
                </a:stretch>
              </a:blipFill>
              <a:ln>
                <a:solidFill>
                  <a:srgbClr val="FF0000"/>
                </a:solidFill>
              </a:ln>
            </p:spPr>
            <p:txBody>
              <a:bodyPr/>
              <a:lstStyle/>
              <a:p>
                <a:r>
                  <a:rPr lang="it-IT">
                    <a:noFill/>
                  </a:rPr>
                  <a:t> </a:t>
                </a:r>
              </a:p>
            </p:txBody>
          </p:sp>
        </mc:Fallback>
      </mc:AlternateContent>
    </p:spTree>
    <p:extLst>
      <p:ext uri="{BB962C8B-B14F-4D97-AF65-F5344CB8AC3E}">
        <p14:creationId xmlns:p14="http://schemas.microsoft.com/office/powerpoint/2010/main" val="13940224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686" y="3088184"/>
            <a:ext cx="7810724" cy="25730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403648" y="1517883"/>
            <a:ext cx="7200800" cy="830997"/>
          </a:xfrm>
          <a:prstGeom prst="rect">
            <a:avLst/>
          </a:prstGeom>
          <a:noFill/>
        </p:spPr>
        <p:txBody>
          <a:bodyPr wrap="square" rtlCol="0">
            <a:spAutoFit/>
          </a:bodyPr>
          <a:lstStyle/>
          <a:p>
            <a:pPr algn="ctr"/>
            <a:r>
              <a:rPr lang="it-IT" sz="2400" dirty="0" smtClean="0">
                <a:solidFill>
                  <a:srgbClr val="FF0000"/>
                </a:solidFill>
              </a:rPr>
              <a:t>Progetto 5:  misura dei parametri stellari.</a:t>
            </a:r>
            <a:br>
              <a:rPr lang="it-IT" sz="2400" dirty="0" smtClean="0">
                <a:solidFill>
                  <a:srgbClr val="FF0000"/>
                </a:solidFill>
              </a:rPr>
            </a:br>
            <a:r>
              <a:rPr lang="it-IT" sz="2400" dirty="0" smtClean="0">
                <a:solidFill>
                  <a:srgbClr val="FF0000"/>
                </a:solidFill>
              </a:rPr>
              <a:t>La massa</a:t>
            </a:r>
            <a:endParaRPr lang="it-IT" sz="2400" dirty="0">
              <a:solidFill>
                <a:srgbClr val="FF0000"/>
              </a:solidFill>
            </a:endParaRPr>
          </a:p>
        </p:txBody>
      </p:sp>
    </p:spTree>
    <p:extLst>
      <p:ext uri="{BB962C8B-B14F-4D97-AF65-F5344CB8AC3E}">
        <p14:creationId xmlns:p14="http://schemas.microsoft.com/office/powerpoint/2010/main" val="23498988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5" name="CasellaDiTesto 4"/>
          <p:cNvSpPr txBox="1"/>
          <p:nvPr/>
        </p:nvSpPr>
        <p:spPr>
          <a:xfrm>
            <a:off x="1403648" y="1484784"/>
            <a:ext cx="7200800" cy="830997"/>
          </a:xfrm>
          <a:prstGeom prst="rect">
            <a:avLst/>
          </a:prstGeom>
          <a:noFill/>
        </p:spPr>
        <p:txBody>
          <a:bodyPr wrap="square" rtlCol="0">
            <a:spAutoFit/>
          </a:bodyPr>
          <a:lstStyle/>
          <a:p>
            <a:pPr algn="ctr"/>
            <a:r>
              <a:rPr lang="it-IT" sz="2400" dirty="0" smtClean="0">
                <a:solidFill>
                  <a:srgbClr val="FF0000"/>
                </a:solidFill>
              </a:rPr>
              <a:t>Progetto 5:  misura dei parametri stellari.</a:t>
            </a:r>
            <a:br>
              <a:rPr lang="it-IT" sz="2400" dirty="0" smtClean="0">
                <a:solidFill>
                  <a:srgbClr val="FF0000"/>
                </a:solidFill>
              </a:rPr>
            </a:br>
            <a:r>
              <a:rPr lang="it-IT" sz="2400" dirty="0" smtClean="0">
                <a:solidFill>
                  <a:srgbClr val="FF0000"/>
                </a:solidFill>
              </a:rPr>
              <a:t>Tempo di vita media</a:t>
            </a:r>
            <a:endParaRPr lang="it-IT" sz="2400" dirty="0">
              <a:solidFill>
                <a:srgbClr val="FF0000"/>
              </a:solidFill>
            </a:endParaRPr>
          </a:p>
        </p:txBody>
      </p:sp>
      <p:sp>
        <p:nvSpPr>
          <p:cNvPr id="3" name="CasellaDiTesto 2"/>
          <p:cNvSpPr txBox="1"/>
          <p:nvPr/>
        </p:nvSpPr>
        <p:spPr>
          <a:xfrm>
            <a:off x="1331640" y="2636912"/>
            <a:ext cx="7272808" cy="1477328"/>
          </a:xfrm>
          <a:prstGeom prst="rect">
            <a:avLst/>
          </a:prstGeom>
          <a:solidFill>
            <a:schemeClr val="bg1">
              <a:lumMod val="95000"/>
            </a:schemeClr>
          </a:solidFill>
          <a:ln>
            <a:solidFill>
              <a:schemeClr val="tx1"/>
            </a:solidFill>
          </a:ln>
        </p:spPr>
        <p:txBody>
          <a:bodyPr wrap="square" rtlCol="0">
            <a:spAutoFit/>
          </a:bodyPr>
          <a:lstStyle/>
          <a:p>
            <a:r>
              <a:rPr lang="it-IT" dirty="0" smtClean="0"/>
              <a:t>Abbiamo visto che aumentando la massa di una stella aumenta anche la sua luminosità. Il ché, è molto logico. Ci si potrebbe aspettare che le stelle di grande massa siano anche quelle che vivono più a lungo, invece così non è: maggiore è la massa infatti,  più intense sono le reazioni nucleari e più veloce è il consumo del gas stellare.  Vale la relazione:</a:t>
            </a:r>
            <a:endParaRPr lang="it-IT" dirty="0"/>
          </a:p>
        </p:txBody>
      </p:sp>
      <mc:AlternateContent xmlns:mc="http://schemas.openxmlformats.org/markup-compatibility/2006" xmlns:a14="http://schemas.microsoft.com/office/drawing/2010/main">
        <mc:Choice Requires="a14">
          <p:sp>
            <p:nvSpPr>
              <p:cNvPr id="4" name="CasellaDiTesto 3"/>
              <p:cNvSpPr txBox="1"/>
              <p:nvPr/>
            </p:nvSpPr>
            <p:spPr>
              <a:xfrm>
                <a:off x="4273859" y="4437112"/>
                <a:ext cx="1450269" cy="610936"/>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a:rPr>
                          </m:ctrlPr>
                        </m:sSubPr>
                        <m:e>
                          <m:r>
                            <a:rPr lang="it-IT" b="0" i="1" smtClean="0">
                              <a:latin typeface="Cambria Math"/>
                            </a:rPr>
                            <m:t>𝑇</m:t>
                          </m:r>
                        </m:e>
                        <m:sub>
                          <m:r>
                            <a:rPr lang="it-IT" b="0" i="1" smtClean="0">
                              <a:latin typeface="Cambria Math"/>
                            </a:rPr>
                            <m:t>𝑣𝑖𝑡𝑎</m:t>
                          </m:r>
                        </m:sub>
                      </m:sSub>
                      <m:r>
                        <a:rPr lang="it-IT" i="1" smtClean="0">
                          <a:latin typeface="Cambria Math"/>
                          <a:ea typeface="Cambria Math"/>
                        </a:rPr>
                        <m:t>≈</m:t>
                      </m:r>
                      <m:f>
                        <m:fPr>
                          <m:ctrlPr>
                            <a:rPr lang="it-IT" i="1" smtClean="0">
                              <a:latin typeface="Cambria Math"/>
                              <a:ea typeface="Cambria Math"/>
                            </a:rPr>
                          </m:ctrlPr>
                        </m:fPr>
                        <m:num>
                          <m:r>
                            <a:rPr lang="it-IT" b="0" i="1" smtClean="0">
                              <a:latin typeface="Cambria Math"/>
                              <a:ea typeface="Cambria Math"/>
                            </a:rPr>
                            <m:t>1</m:t>
                          </m:r>
                        </m:num>
                        <m:den>
                          <m:sSup>
                            <m:sSupPr>
                              <m:ctrlPr>
                                <a:rPr lang="it-IT" i="1" smtClean="0">
                                  <a:latin typeface="Cambria Math"/>
                                  <a:ea typeface="Cambria Math"/>
                                </a:rPr>
                              </m:ctrlPr>
                            </m:sSupPr>
                            <m:e>
                              <m:r>
                                <a:rPr lang="it-IT" b="0" i="1" smtClean="0">
                                  <a:latin typeface="Cambria Math"/>
                                  <a:ea typeface="Cambria Math"/>
                                </a:rPr>
                                <m:t>𝑀</m:t>
                              </m:r>
                            </m:e>
                            <m:sup>
                              <m:r>
                                <a:rPr lang="it-IT" b="0" i="1" smtClean="0">
                                  <a:latin typeface="Cambria Math"/>
                                  <a:ea typeface="Cambria Math"/>
                                </a:rPr>
                                <m:t>2,5</m:t>
                              </m:r>
                            </m:sup>
                          </m:sSup>
                        </m:den>
                      </m:f>
                    </m:oMath>
                  </m:oMathPara>
                </a14:m>
                <a:endParaRPr lang="it-IT" dirty="0"/>
              </a:p>
            </p:txBody>
          </p:sp>
        </mc:Choice>
        <mc:Fallback xmlns="">
          <p:sp>
            <p:nvSpPr>
              <p:cNvPr id="4" name="CasellaDiTesto 3"/>
              <p:cNvSpPr txBox="1">
                <a:spLocks noRot="1" noChangeAspect="1" noMove="1" noResize="1" noEditPoints="1" noAdjustHandles="1" noChangeArrowheads="1" noChangeShapeType="1" noTextEdit="1"/>
              </p:cNvSpPr>
              <p:nvPr/>
            </p:nvSpPr>
            <p:spPr>
              <a:xfrm>
                <a:off x="4273859" y="4437112"/>
                <a:ext cx="1450269" cy="610936"/>
              </a:xfrm>
              <a:prstGeom prst="rect">
                <a:avLst/>
              </a:prstGeom>
              <a:blipFill rotWithShape="1">
                <a:blip r:embed="rId3"/>
                <a:stretch>
                  <a:fillRect/>
                </a:stretch>
              </a:blipFill>
              <a:ln>
                <a:solidFill>
                  <a:srgbClr val="FF0000"/>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p:cNvSpPr txBox="1"/>
              <p:nvPr/>
            </p:nvSpPr>
            <p:spPr>
              <a:xfrm>
                <a:off x="1403648" y="5301208"/>
                <a:ext cx="7200800" cy="1040541"/>
              </a:xfrm>
              <a:prstGeom prst="rect">
                <a:avLst/>
              </a:prstGeom>
              <a:solidFill>
                <a:schemeClr val="bg1">
                  <a:lumMod val="95000"/>
                </a:schemeClr>
              </a:solidFill>
              <a:ln>
                <a:solidFill>
                  <a:schemeClr val="tx1"/>
                </a:solidFill>
              </a:ln>
            </p:spPr>
            <p:txBody>
              <a:bodyPr wrap="square" rtlCol="0">
                <a:spAutoFit/>
              </a:bodyPr>
              <a:lstStyle/>
              <a:p>
                <a:r>
                  <a:rPr lang="it-IT" dirty="0" smtClean="0"/>
                  <a:t>Il Sole vivrà circa 10 miliardi di anni.</a:t>
                </a:r>
              </a:p>
              <a:p>
                <a:r>
                  <a:rPr lang="it-IT" dirty="0" smtClean="0"/>
                  <a:t>Una stella di massa doppia sarà   </a:t>
                </a:r>
                <a14:m>
                  <m:oMath xmlns:m="http://schemas.openxmlformats.org/officeDocument/2006/math">
                    <m:sSup>
                      <m:sSupPr>
                        <m:ctrlPr>
                          <a:rPr lang="it-IT" i="1" smtClean="0">
                            <a:latin typeface="Cambria Math"/>
                          </a:rPr>
                        </m:ctrlPr>
                      </m:sSupPr>
                      <m:e>
                        <m:r>
                          <a:rPr lang="it-IT" b="0" i="1" smtClean="0">
                            <a:latin typeface="Cambria Math"/>
                          </a:rPr>
                          <m:t>2</m:t>
                        </m:r>
                      </m:e>
                      <m:sup>
                        <m:r>
                          <a:rPr lang="it-IT" b="0" i="1" smtClean="0">
                            <a:latin typeface="Cambria Math"/>
                          </a:rPr>
                          <m:t>3,5</m:t>
                        </m:r>
                      </m:sup>
                    </m:sSup>
                    <m:r>
                      <a:rPr lang="it-IT" i="1" smtClean="0">
                        <a:latin typeface="Cambria Math"/>
                        <a:ea typeface="Cambria Math"/>
                      </a:rPr>
                      <m:t>≈</m:t>
                    </m:r>
                    <m:r>
                      <a:rPr lang="it-IT" b="0" i="1" smtClean="0">
                        <a:latin typeface="Cambria Math"/>
                        <a:ea typeface="Cambria Math"/>
                      </a:rPr>
                      <m:t>11</m:t>
                    </m:r>
                  </m:oMath>
                </a14:m>
                <a:r>
                  <a:rPr lang="it-IT" dirty="0" smtClean="0"/>
                  <a:t>   volte più luminosa,  ma vivrà</a:t>
                </a:r>
              </a:p>
              <a:p>
                <a14:m>
                  <m:oMath xmlns:m="http://schemas.openxmlformats.org/officeDocument/2006/math">
                    <m:r>
                      <a:rPr lang="it-IT" b="0" i="1" smtClean="0">
                        <a:latin typeface="Cambria Math"/>
                      </a:rPr>
                      <m:t>𝑇</m:t>
                    </m:r>
                    <m:r>
                      <a:rPr lang="it-IT" b="0" i="1" smtClean="0">
                        <a:latin typeface="Cambria Math"/>
                        <a:ea typeface="Cambria Math"/>
                      </a:rPr>
                      <m:t>≈</m:t>
                    </m:r>
                    <m:f>
                      <m:fPr>
                        <m:ctrlPr>
                          <a:rPr lang="it-IT" b="0" i="1" smtClean="0">
                            <a:latin typeface="Cambria Math"/>
                            <a:ea typeface="Cambria Math"/>
                          </a:rPr>
                        </m:ctrlPr>
                      </m:fPr>
                      <m:num>
                        <m:r>
                          <a:rPr lang="it-IT" b="0" i="1" smtClean="0">
                            <a:latin typeface="Cambria Math"/>
                            <a:ea typeface="Cambria Math"/>
                          </a:rPr>
                          <m:t>1</m:t>
                        </m:r>
                      </m:num>
                      <m:den>
                        <m:sSup>
                          <m:sSupPr>
                            <m:ctrlPr>
                              <a:rPr lang="it-IT" b="0" i="1" smtClean="0">
                                <a:latin typeface="Cambria Math"/>
                                <a:ea typeface="Cambria Math"/>
                              </a:rPr>
                            </m:ctrlPr>
                          </m:sSupPr>
                          <m:e>
                            <m:r>
                              <a:rPr lang="it-IT" b="0" i="1" smtClean="0">
                                <a:latin typeface="Cambria Math"/>
                                <a:ea typeface="Cambria Math"/>
                              </a:rPr>
                              <m:t>2</m:t>
                            </m:r>
                          </m:e>
                          <m:sup>
                            <m:r>
                              <a:rPr lang="it-IT" b="0" i="1" smtClean="0">
                                <a:latin typeface="Cambria Math"/>
                                <a:ea typeface="Cambria Math"/>
                              </a:rPr>
                              <m:t>3,5</m:t>
                            </m:r>
                          </m:sup>
                        </m:sSup>
                      </m:den>
                    </m:f>
                    <m:r>
                      <a:rPr lang="it-IT" b="0" i="1" smtClean="0">
                        <a:latin typeface="Cambria Math"/>
                        <a:ea typeface="Cambria Math"/>
                      </a:rPr>
                      <m:t>=0,09</m:t>
                    </m:r>
                  </m:oMath>
                </a14:m>
                <a:r>
                  <a:rPr lang="it-IT" dirty="0" smtClean="0"/>
                  <a:t>   volte la vita del Sole, cioè solo 0,9 miliardi di anni (circa).</a:t>
                </a:r>
                <a:endParaRPr lang="it-IT" dirty="0"/>
              </a:p>
            </p:txBody>
          </p:sp>
        </mc:Choice>
        <mc:Fallback xmlns="">
          <p:sp>
            <p:nvSpPr>
              <p:cNvPr id="6" name="CasellaDiTesto 5"/>
              <p:cNvSpPr txBox="1">
                <a:spLocks noRot="1" noChangeAspect="1" noMove="1" noResize="1" noEditPoints="1" noAdjustHandles="1" noChangeArrowheads="1" noChangeShapeType="1" noTextEdit="1"/>
              </p:cNvSpPr>
              <p:nvPr/>
            </p:nvSpPr>
            <p:spPr>
              <a:xfrm>
                <a:off x="1403648" y="5301208"/>
                <a:ext cx="7200800" cy="1040541"/>
              </a:xfrm>
              <a:prstGeom prst="rect">
                <a:avLst/>
              </a:prstGeom>
              <a:blipFill rotWithShape="1">
                <a:blip r:embed="rId4"/>
                <a:stretch>
                  <a:fillRect l="-592" t="-2326" b="-2326"/>
                </a:stretch>
              </a:blipFill>
              <a:ln>
                <a:solidFill>
                  <a:schemeClr val="tx1"/>
                </a:solidFill>
              </a:ln>
            </p:spPr>
            <p:txBody>
              <a:bodyPr/>
              <a:lstStyle/>
              <a:p>
                <a:r>
                  <a:rPr lang="it-IT">
                    <a:noFill/>
                  </a:rPr>
                  <a:t> </a:t>
                </a:r>
              </a:p>
            </p:txBody>
          </p:sp>
        </mc:Fallback>
      </mc:AlternateContent>
    </p:spTree>
    <p:extLst>
      <p:ext uri="{BB962C8B-B14F-4D97-AF65-F5344CB8AC3E}">
        <p14:creationId xmlns:p14="http://schemas.microsoft.com/office/powerpoint/2010/main" val="32432370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subTitle" idx="1"/>
          </p:nvPr>
        </p:nvSpPr>
        <p:spPr>
          <a:xfrm>
            <a:off x="1331640" y="2060848"/>
            <a:ext cx="7560840" cy="4464496"/>
          </a:xfrm>
          <a:solidFill>
            <a:schemeClr val="accent3">
              <a:lumMod val="40000"/>
              <a:lumOff val="60000"/>
              <a:alpha val="52000"/>
            </a:schemeClr>
          </a:solidFill>
          <a:ln>
            <a:solidFill>
              <a:schemeClr val="accent6">
                <a:lumMod val="75000"/>
              </a:schemeClr>
            </a:solidFill>
          </a:ln>
        </p:spPr>
        <p:txBody>
          <a:bodyPr>
            <a:normAutofit/>
          </a:bodyPr>
          <a:lstStyle/>
          <a:p>
            <a:pPr>
              <a:buClr>
                <a:srgbClr val="FF0000"/>
              </a:buClr>
            </a:pPr>
            <a:r>
              <a:rPr lang="it-IT" sz="2000" dirty="0" smtClean="0">
                <a:solidFill>
                  <a:schemeClr val="tx1"/>
                </a:solidFill>
              </a:rPr>
              <a:t>. </a:t>
            </a:r>
          </a:p>
        </p:txBody>
      </p:sp>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2314112" y="1268760"/>
            <a:ext cx="5657720" cy="461665"/>
          </a:xfrm>
          <a:prstGeom prst="rect">
            <a:avLst/>
          </a:prstGeom>
          <a:noFill/>
        </p:spPr>
        <p:txBody>
          <a:bodyPr wrap="square" rtlCol="0">
            <a:spAutoFit/>
          </a:bodyPr>
          <a:lstStyle/>
          <a:p>
            <a:pPr algn="ctr"/>
            <a:r>
              <a:rPr lang="it-IT" sz="2400" dirty="0" smtClean="0">
                <a:solidFill>
                  <a:srgbClr val="FF0000"/>
                </a:solidFill>
              </a:rPr>
              <a:t>Le classi spettrali</a:t>
            </a:r>
            <a:endParaRPr lang="it-IT" sz="2400" dirty="0">
              <a:solidFill>
                <a:srgbClr val="FF0000"/>
              </a:solidFill>
            </a:endParaRPr>
          </a:p>
        </p:txBody>
      </p:sp>
      <p:pic>
        <p:nvPicPr>
          <p:cNvPr id="5" name="Immagine 4"/>
          <p:cNvPicPr>
            <a:picLocks noChangeAspect="1"/>
          </p:cNvPicPr>
          <p:nvPr/>
        </p:nvPicPr>
        <p:blipFill>
          <a:blip r:embed="rId3"/>
          <a:stretch>
            <a:fillRect/>
          </a:stretch>
        </p:blipFill>
        <p:spPr>
          <a:xfrm>
            <a:off x="683568" y="1811501"/>
            <a:ext cx="4716294" cy="4065771"/>
          </a:xfrm>
          <a:prstGeom prst="rect">
            <a:avLst/>
          </a:prstGeom>
        </p:spPr>
      </p:pic>
      <p:sp>
        <p:nvSpPr>
          <p:cNvPr id="6" name="Rettangolo 5"/>
          <p:cNvSpPr/>
          <p:nvPr/>
        </p:nvSpPr>
        <p:spPr>
          <a:xfrm>
            <a:off x="5820389" y="2276872"/>
            <a:ext cx="2880320" cy="280831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Le stelle possono </a:t>
            </a:r>
            <a:r>
              <a:rPr lang="it-IT" dirty="0">
                <a:solidFill>
                  <a:schemeClr val="tx1"/>
                </a:solidFill>
              </a:rPr>
              <a:t>essere </a:t>
            </a:r>
            <a:r>
              <a:rPr lang="it-IT" dirty="0" smtClean="0">
                <a:solidFill>
                  <a:schemeClr val="tx1"/>
                </a:solidFill>
              </a:rPr>
              <a:t>suddivise in </a:t>
            </a:r>
            <a:r>
              <a:rPr lang="it-IT" dirty="0">
                <a:solidFill>
                  <a:schemeClr val="tx1"/>
                </a:solidFill>
              </a:rPr>
              <a:t>CLASSI </a:t>
            </a:r>
            <a:r>
              <a:rPr lang="it-IT" dirty="0" smtClean="0">
                <a:solidFill>
                  <a:schemeClr val="tx1"/>
                </a:solidFill>
              </a:rPr>
              <a:t>SPETTRALI (O,B,A,F,G,K,M)  </a:t>
            </a:r>
            <a:r>
              <a:rPr lang="it-IT" dirty="0">
                <a:solidFill>
                  <a:schemeClr val="tx1"/>
                </a:solidFill>
              </a:rPr>
              <a:t>a seconda delle righe presenti nel loro </a:t>
            </a:r>
            <a:r>
              <a:rPr lang="it-IT" dirty="0" smtClean="0">
                <a:solidFill>
                  <a:schemeClr val="tx1"/>
                </a:solidFill>
              </a:rPr>
              <a:t>spettro. Tali differenze dipendono dalla </a:t>
            </a:r>
            <a:r>
              <a:rPr lang="it-IT" dirty="0" smtClean="0">
                <a:solidFill>
                  <a:srgbClr val="FF0000"/>
                </a:solidFill>
              </a:rPr>
              <a:t>temperatura T e, quindi, dal colore della stella.</a:t>
            </a:r>
            <a:endParaRPr lang="it-IT" dirty="0">
              <a:solidFill>
                <a:srgbClr val="FF0000"/>
              </a:solidFill>
            </a:endParaRPr>
          </a:p>
        </p:txBody>
      </p:sp>
      <p:sp>
        <p:nvSpPr>
          <p:cNvPr id="7" name="Rettangolo 6"/>
          <p:cNvSpPr/>
          <p:nvPr/>
        </p:nvSpPr>
        <p:spPr>
          <a:xfrm>
            <a:off x="4283968" y="5886164"/>
            <a:ext cx="4320480" cy="775500"/>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Per ricordarsi le classi spettrali:</a:t>
            </a:r>
          </a:p>
          <a:p>
            <a:pPr algn="ctr"/>
            <a:r>
              <a:rPr lang="it-IT" dirty="0" smtClean="0"/>
              <a:t>«O, Be A Fine Girl, Kiss Me….»</a:t>
            </a:r>
            <a:endParaRPr lang="it-IT" dirty="0"/>
          </a:p>
        </p:txBody>
      </p:sp>
    </p:spTree>
    <p:extLst>
      <p:ext uri="{BB962C8B-B14F-4D97-AF65-F5344CB8AC3E}">
        <p14:creationId xmlns:p14="http://schemas.microsoft.com/office/powerpoint/2010/main" val="32926266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2314112" y="1268760"/>
            <a:ext cx="5657720" cy="461665"/>
          </a:xfrm>
          <a:prstGeom prst="rect">
            <a:avLst/>
          </a:prstGeom>
          <a:noFill/>
        </p:spPr>
        <p:txBody>
          <a:bodyPr wrap="square" rtlCol="0">
            <a:spAutoFit/>
          </a:bodyPr>
          <a:lstStyle/>
          <a:p>
            <a:pPr algn="ctr"/>
            <a:r>
              <a:rPr lang="it-IT" sz="2400" dirty="0" smtClean="0">
                <a:solidFill>
                  <a:srgbClr val="FF0000"/>
                </a:solidFill>
              </a:rPr>
              <a:t>L’emissione a righe dei gas</a:t>
            </a:r>
            <a:endParaRPr lang="it-IT" sz="2400" dirty="0">
              <a:solidFill>
                <a:srgbClr val="FF0000"/>
              </a:solidFill>
            </a:endParaRPr>
          </a:p>
        </p:txBody>
      </p:sp>
      <p:pic>
        <p:nvPicPr>
          <p:cNvPr id="9" name="Immagine 8"/>
          <p:cNvPicPr>
            <a:picLocks noChangeAspect="1"/>
          </p:cNvPicPr>
          <p:nvPr/>
        </p:nvPicPr>
        <p:blipFill>
          <a:blip r:embed="rId3"/>
          <a:stretch>
            <a:fillRect/>
          </a:stretch>
        </p:blipFill>
        <p:spPr>
          <a:xfrm>
            <a:off x="1187624" y="2204864"/>
            <a:ext cx="4781550" cy="2133600"/>
          </a:xfrm>
          <a:prstGeom prst="rect">
            <a:avLst/>
          </a:prstGeom>
        </p:spPr>
      </p:pic>
      <p:sp>
        <p:nvSpPr>
          <p:cNvPr id="12" name="Rettangolo con angoli arrotondati sullo stesso lato 11"/>
          <p:cNvSpPr/>
          <p:nvPr/>
        </p:nvSpPr>
        <p:spPr>
          <a:xfrm>
            <a:off x="6444208" y="2492895"/>
            <a:ext cx="2304256" cy="1371129"/>
          </a:xfrm>
          <a:prstGeom prst="round2Same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Ad ogni riga corrisponde una determinata frequenza della luce</a:t>
            </a:r>
            <a:endParaRPr lang="it-IT" dirty="0">
              <a:solidFill>
                <a:schemeClr val="tx1"/>
              </a:solidFill>
            </a:endParaRPr>
          </a:p>
        </p:txBody>
      </p:sp>
      <p:sp>
        <p:nvSpPr>
          <p:cNvPr id="13" name="Freccia a destra 12"/>
          <p:cNvSpPr/>
          <p:nvPr/>
        </p:nvSpPr>
        <p:spPr>
          <a:xfrm rot="10800000">
            <a:off x="5810647" y="2962435"/>
            <a:ext cx="792088"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1355470" y="4697760"/>
            <a:ext cx="3360546" cy="20036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Ad ogni riga corrisponde un preciso salto quantico dell’elettrone, da un orbitale atomico all’altro</a:t>
            </a:r>
            <a:endParaRPr lang="it-IT" dirty="0"/>
          </a:p>
        </p:txBody>
      </p:sp>
      <p:sp>
        <p:nvSpPr>
          <p:cNvPr id="16" name="Freccia a destra 15"/>
          <p:cNvSpPr/>
          <p:nvPr/>
        </p:nvSpPr>
        <p:spPr>
          <a:xfrm>
            <a:off x="4355976" y="5483560"/>
            <a:ext cx="792088"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30" name="Picture 6" descr="Risultati immagini per emissione righe g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410469"/>
            <a:ext cx="3108729" cy="2220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350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3" name="Rectangle 2"/>
          <p:cNvSpPr>
            <a:spLocks noGrp="1"/>
          </p:cNvSpPr>
          <p:nvPr>
            <p:ph type="subTitle" idx="1"/>
          </p:nvPr>
        </p:nvSpPr>
        <p:spPr>
          <a:xfrm>
            <a:off x="1331640" y="2132856"/>
            <a:ext cx="7560840" cy="4464496"/>
          </a:xfrm>
          <a:solidFill>
            <a:schemeClr val="accent3">
              <a:lumMod val="40000"/>
              <a:lumOff val="60000"/>
              <a:alpha val="52000"/>
            </a:schemeClr>
          </a:solidFill>
          <a:ln>
            <a:solidFill>
              <a:schemeClr val="accent6">
                <a:lumMod val="75000"/>
              </a:schemeClr>
            </a:solidFill>
          </a:ln>
        </p:spPr>
        <p:txBody>
          <a:bodyPr>
            <a:normAutofit fontScale="85000" lnSpcReduction="10000"/>
          </a:bodyPr>
          <a:lstStyle/>
          <a:p>
            <a:pPr marL="416052" indent="-342900">
              <a:buFont typeface="Arial" pitchFamily="34" charset="0"/>
              <a:buChar char="•"/>
            </a:pPr>
            <a:r>
              <a:rPr lang="it-IT" sz="2000" dirty="0" smtClean="0">
                <a:solidFill>
                  <a:schemeClr val="tx1"/>
                </a:solidFill>
              </a:rPr>
              <a:t>Noi faremo riferimento a tre siti specifici:</a:t>
            </a:r>
          </a:p>
          <a:p>
            <a:pPr marL="416052" indent="-342900">
              <a:buClr>
                <a:srgbClr val="FF0000"/>
              </a:buClr>
              <a:buFont typeface="Arial" pitchFamily="34" charset="0"/>
              <a:buChar char="•"/>
            </a:pPr>
            <a:r>
              <a:rPr lang="it-IT" sz="2100" b="1" dirty="0" smtClean="0">
                <a:solidFill>
                  <a:schemeClr val="accent4">
                    <a:lumMod val="75000"/>
                  </a:schemeClr>
                </a:solidFill>
                <a:hlinkClick r:id="rId3"/>
              </a:rPr>
              <a:t>A.A.V.S.O. </a:t>
            </a:r>
            <a:r>
              <a:rPr lang="it-IT" sz="2100" dirty="0" smtClean="0">
                <a:solidFill>
                  <a:schemeClr val="tx1"/>
                </a:solidFill>
              </a:rPr>
              <a:t>(American </a:t>
            </a:r>
            <a:r>
              <a:rPr lang="it-IT" sz="2100" dirty="0" err="1" smtClean="0">
                <a:solidFill>
                  <a:schemeClr val="tx1"/>
                </a:solidFill>
              </a:rPr>
              <a:t>Association</a:t>
            </a:r>
            <a:r>
              <a:rPr lang="it-IT" sz="2100" dirty="0" smtClean="0">
                <a:solidFill>
                  <a:schemeClr val="tx1"/>
                </a:solidFill>
              </a:rPr>
              <a:t> of  </a:t>
            </a:r>
            <a:r>
              <a:rPr lang="it-IT" sz="2100" dirty="0" err="1" smtClean="0">
                <a:solidFill>
                  <a:schemeClr val="tx1"/>
                </a:solidFill>
              </a:rPr>
              <a:t>Variable</a:t>
            </a:r>
            <a:r>
              <a:rPr lang="it-IT" sz="2100" dirty="0" smtClean="0">
                <a:solidFill>
                  <a:schemeClr val="tx1"/>
                </a:solidFill>
              </a:rPr>
              <a:t> Stars </a:t>
            </a:r>
            <a:r>
              <a:rPr lang="it-IT" sz="2100" dirty="0" err="1" smtClean="0">
                <a:solidFill>
                  <a:schemeClr val="tx1"/>
                </a:solidFill>
              </a:rPr>
              <a:t>Observers</a:t>
            </a:r>
            <a:r>
              <a:rPr lang="it-IT" sz="2100" dirty="0" smtClean="0">
                <a:solidFill>
                  <a:schemeClr val="tx1"/>
                </a:solidFill>
              </a:rPr>
              <a:t>), che studia le stelle variabili pulsanti e i </a:t>
            </a:r>
            <a:r>
              <a:rPr lang="it-IT" sz="2100" dirty="0" err="1" smtClean="0">
                <a:solidFill>
                  <a:schemeClr val="tx1"/>
                </a:solidFill>
              </a:rPr>
              <a:t>quasars</a:t>
            </a:r>
            <a:r>
              <a:rPr lang="it-IT" sz="2100" dirty="0" smtClean="0">
                <a:solidFill>
                  <a:schemeClr val="tx1"/>
                </a:solidFill>
              </a:rPr>
              <a:t>.</a:t>
            </a:r>
          </a:p>
          <a:p>
            <a:pPr marL="416052" indent="-342900">
              <a:buClr>
                <a:srgbClr val="FF0000"/>
              </a:buClr>
              <a:buFont typeface="Arial" pitchFamily="34" charset="0"/>
              <a:buChar char="•"/>
            </a:pPr>
            <a:r>
              <a:rPr lang="it-IT" sz="2100" b="1" dirty="0" smtClean="0">
                <a:solidFill>
                  <a:schemeClr val="accent4">
                    <a:lumMod val="75000"/>
                  </a:schemeClr>
                </a:solidFill>
                <a:hlinkClick r:id="rId4"/>
              </a:rPr>
              <a:t>BRNO database </a:t>
            </a:r>
            <a:r>
              <a:rPr lang="it-IT" sz="2100" dirty="0" smtClean="0">
                <a:solidFill>
                  <a:schemeClr val="tx1"/>
                </a:solidFill>
              </a:rPr>
              <a:t>(Repubblica Ceca), che raccoglie misure di stelle binarie ad eclisse e di transiti di pianeti extrasolari.</a:t>
            </a:r>
          </a:p>
          <a:p>
            <a:pPr marL="416052" indent="-342900">
              <a:buClr>
                <a:srgbClr val="FF0000"/>
              </a:buClr>
              <a:buFont typeface="Arial" pitchFamily="34" charset="0"/>
              <a:buChar char="•"/>
            </a:pPr>
            <a:r>
              <a:rPr lang="it-IT" sz="2100" b="1" dirty="0" smtClean="0">
                <a:solidFill>
                  <a:schemeClr val="accent4">
                    <a:lumMod val="75000"/>
                  </a:schemeClr>
                </a:solidFill>
                <a:hlinkClick r:id="rId5"/>
              </a:rPr>
              <a:t>M.P.C. </a:t>
            </a:r>
            <a:r>
              <a:rPr lang="it-IT" sz="2100" dirty="0" smtClean="0">
                <a:solidFill>
                  <a:schemeClr val="tx1"/>
                </a:solidFill>
              </a:rPr>
              <a:t>(Minor </a:t>
            </a:r>
            <a:r>
              <a:rPr lang="it-IT" sz="2100" dirty="0">
                <a:solidFill>
                  <a:schemeClr val="tx1"/>
                </a:solidFill>
              </a:rPr>
              <a:t>P</a:t>
            </a:r>
            <a:r>
              <a:rPr lang="it-IT" sz="2100" dirty="0" smtClean="0">
                <a:solidFill>
                  <a:schemeClr val="tx1"/>
                </a:solidFill>
              </a:rPr>
              <a:t>lanet Center di Harvard), che studia le posizioni degli asteroidi sulle loro orbite, in particolar modo quelli potenzialmente pericolosi per la Terra.</a:t>
            </a:r>
          </a:p>
          <a:p>
            <a:pPr marL="416052" indent="-342900">
              <a:buClr>
                <a:srgbClr val="FF0000"/>
              </a:buClr>
              <a:buFont typeface="Arial" pitchFamily="34" charset="0"/>
              <a:buChar char="•"/>
            </a:pPr>
            <a:r>
              <a:rPr lang="it-IT" sz="2100" dirty="0" smtClean="0">
                <a:solidFill>
                  <a:schemeClr val="tx1"/>
                </a:solidFill>
              </a:rPr>
              <a:t>E’ anche possibile partecipare a programmi di ricerca specifici tramite la </a:t>
            </a:r>
            <a:r>
              <a:rPr lang="it-IT" sz="2100" u="sng" dirty="0" smtClean="0">
                <a:solidFill>
                  <a:srgbClr val="FF0000"/>
                </a:solidFill>
              </a:rPr>
              <a:t>collaborazione con Università ed Osservatori Astronomici professionali</a:t>
            </a:r>
          </a:p>
          <a:p>
            <a:pPr>
              <a:buClr>
                <a:srgbClr val="FF0000"/>
              </a:buClr>
            </a:pPr>
            <a:endParaRPr lang="it-IT" sz="2100" dirty="0">
              <a:solidFill>
                <a:schemeClr val="tx1"/>
              </a:solidFill>
            </a:endParaRPr>
          </a:p>
        </p:txBody>
      </p:sp>
      <p:sp>
        <p:nvSpPr>
          <p:cNvPr id="4" name="CasellaDiTesto 3"/>
          <p:cNvSpPr txBox="1"/>
          <p:nvPr/>
        </p:nvSpPr>
        <p:spPr>
          <a:xfrm>
            <a:off x="2730704" y="1270828"/>
            <a:ext cx="4824536" cy="461665"/>
          </a:xfrm>
          <a:prstGeom prst="rect">
            <a:avLst/>
          </a:prstGeom>
          <a:noFill/>
        </p:spPr>
        <p:txBody>
          <a:bodyPr wrap="square" rtlCol="0">
            <a:spAutoFit/>
          </a:bodyPr>
          <a:lstStyle/>
          <a:p>
            <a:pPr algn="ctr"/>
            <a:r>
              <a:rPr lang="it-IT" sz="2400" dirty="0" smtClean="0">
                <a:solidFill>
                  <a:srgbClr val="FF0000"/>
                </a:solidFill>
              </a:rPr>
              <a:t>Cosa osservare?</a:t>
            </a:r>
            <a:endParaRPr lang="it-IT" sz="2400" dirty="0">
              <a:solidFill>
                <a:srgbClr val="FF0000"/>
              </a:solidFill>
            </a:endParaRPr>
          </a:p>
        </p:txBody>
      </p:sp>
    </p:spTree>
    <p:extLst>
      <p:ext uri="{BB962C8B-B14F-4D97-AF65-F5344CB8AC3E}">
        <p14:creationId xmlns:p14="http://schemas.microsoft.com/office/powerpoint/2010/main" val="40588913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2314112" y="1268760"/>
            <a:ext cx="5657720" cy="461665"/>
          </a:xfrm>
          <a:prstGeom prst="rect">
            <a:avLst/>
          </a:prstGeom>
          <a:noFill/>
        </p:spPr>
        <p:txBody>
          <a:bodyPr wrap="square" rtlCol="0">
            <a:spAutoFit/>
          </a:bodyPr>
          <a:lstStyle/>
          <a:p>
            <a:pPr algn="ctr"/>
            <a:r>
              <a:rPr lang="it-IT" sz="2400" dirty="0" smtClean="0">
                <a:solidFill>
                  <a:srgbClr val="FF0000"/>
                </a:solidFill>
              </a:rPr>
              <a:t>L’analisi chimica delle stelle</a:t>
            </a:r>
            <a:endParaRPr lang="it-IT" sz="2400" dirty="0">
              <a:solidFill>
                <a:srgbClr val="FF0000"/>
              </a:solidFill>
            </a:endParaRPr>
          </a:p>
        </p:txBody>
      </p:sp>
      <p:pic>
        <p:nvPicPr>
          <p:cNvPr id="2056" name="Picture 8" descr="Risultati immagini per emissione righe g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946449"/>
            <a:ext cx="5715000" cy="4152901"/>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3" name="Rettangolo arrotondato 2"/>
          <p:cNvSpPr/>
          <p:nvPr/>
        </p:nvSpPr>
        <p:spPr>
          <a:xfrm>
            <a:off x="6768972" y="2708920"/>
            <a:ext cx="2185332" cy="374441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Ogni elemento chimico è contraddistinto da una serie precisa di righe spettrali. </a:t>
            </a:r>
          </a:p>
          <a:p>
            <a:pPr algn="ctr"/>
            <a:endParaRPr lang="it-IT" dirty="0" smtClean="0"/>
          </a:p>
          <a:p>
            <a:pPr algn="ctr"/>
            <a:endParaRPr lang="it-IT" dirty="0"/>
          </a:p>
          <a:p>
            <a:pPr algn="ctr"/>
            <a:r>
              <a:rPr lang="it-IT" dirty="0" smtClean="0"/>
              <a:t>Dallo spettro, è quindi possibile risalire alla composizione chimica delle stelle</a:t>
            </a:r>
            <a:endParaRPr lang="it-IT" dirty="0"/>
          </a:p>
        </p:txBody>
      </p:sp>
    </p:spTree>
    <p:extLst>
      <p:ext uri="{BB962C8B-B14F-4D97-AF65-F5344CB8AC3E}">
        <p14:creationId xmlns:p14="http://schemas.microsoft.com/office/powerpoint/2010/main" val="15371253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subTitle" idx="1"/>
          </p:nvPr>
        </p:nvSpPr>
        <p:spPr>
          <a:xfrm>
            <a:off x="1611283" y="1946449"/>
            <a:ext cx="6746836" cy="4843857"/>
          </a:xfrm>
          <a:solidFill>
            <a:schemeClr val="accent3">
              <a:lumMod val="40000"/>
              <a:lumOff val="60000"/>
              <a:alpha val="52000"/>
            </a:schemeClr>
          </a:solidFill>
          <a:ln>
            <a:solidFill>
              <a:schemeClr val="accent6">
                <a:lumMod val="75000"/>
              </a:schemeClr>
            </a:solidFill>
          </a:ln>
        </p:spPr>
        <p:txBody>
          <a:bodyPr>
            <a:normAutofit/>
          </a:bodyPr>
          <a:lstStyle/>
          <a:p>
            <a:pPr>
              <a:buClr>
                <a:srgbClr val="FF0000"/>
              </a:buClr>
            </a:pPr>
            <a:endParaRPr lang="it-IT" sz="2000" dirty="0" smtClean="0">
              <a:solidFill>
                <a:schemeClr val="tx1"/>
              </a:solidFill>
            </a:endParaRPr>
          </a:p>
        </p:txBody>
      </p:sp>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2314112" y="1268760"/>
            <a:ext cx="6074312" cy="461665"/>
          </a:xfrm>
          <a:prstGeom prst="rect">
            <a:avLst/>
          </a:prstGeom>
          <a:noFill/>
        </p:spPr>
        <p:txBody>
          <a:bodyPr wrap="square" rtlCol="0">
            <a:spAutoFit/>
          </a:bodyPr>
          <a:lstStyle/>
          <a:p>
            <a:pPr algn="ctr"/>
            <a:r>
              <a:rPr lang="it-IT" sz="2400" dirty="0" smtClean="0">
                <a:solidFill>
                  <a:srgbClr val="FF0000"/>
                </a:solidFill>
              </a:rPr>
              <a:t>Le velocità radiali e l’espansione dell’Universo</a:t>
            </a:r>
            <a:endParaRPr lang="it-IT" sz="2400" dirty="0">
              <a:solidFill>
                <a:srgbClr val="FF0000"/>
              </a:solidFill>
            </a:endParaRPr>
          </a:p>
        </p:txBody>
      </p:sp>
      <p:pic>
        <p:nvPicPr>
          <p:cNvPr id="3076" name="Picture 4" descr="Risultati immagini per red sh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420888"/>
            <a:ext cx="4392488" cy="295753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p:cNvSpPr/>
          <p:nvPr/>
        </p:nvSpPr>
        <p:spPr>
          <a:xfrm>
            <a:off x="1979712" y="5661249"/>
            <a:ext cx="5904656" cy="93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8D4D33"/>
                </a:solidFill>
              </a:rPr>
              <a:t>Dallo spostamento delle righe spettrali si può ottenere la velocità di allontanamento (di avvicinamento) della stella. </a:t>
            </a:r>
            <a:br>
              <a:rPr lang="it-IT" dirty="0" smtClean="0">
                <a:solidFill>
                  <a:srgbClr val="8D4D33"/>
                </a:solidFill>
              </a:rPr>
            </a:br>
            <a:r>
              <a:rPr lang="it-IT" dirty="0" smtClean="0">
                <a:solidFill>
                  <a:srgbClr val="8D4D33"/>
                </a:solidFill>
              </a:rPr>
              <a:t>In questo modo si è scoperta l’espansione dell’Universo…</a:t>
            </a:r>
            <a:endParaRPr lang="it-IT" dirty="0">
              <a:solidFill>
                <a:srgbClr val="8D4D33"/>
              </a:solidFill>
            </a:endParaRPr>
          </a:p>
        </p:txBody>
      </p:sp>
    </p:spTree>
    <p:extLst>
      <p:ext uri="{BB962C8B-B14F-4D97-AF65-F5344CB8AC3E}">
        <p14:creationId xmlns:p14="http://schemas.microsoft.com/office/powerpoint/2010/main" val="38928813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2314112" y="1268760"/>
            <a:ext cx="5657720" cy="461665"/>
          </a:xfrm>
          <a:prstGeom prst="rect">
            <a:avLst/>
          </a:prstGeom>
          <a:noFill/>
        </p:spPr>
        <p:txBody>
          <a:bodyPr wrap="square" rtlCol="0">
            <a:spAutoFit/>
          </a:bodyPr>
          <a:lstStyle/>
          <a:p>
            <a:pPr algn="ctr"/>
            <a:r>
              <a:rPr lang="it-IT" sz="2400" dirty="0" smtClean="0">
                <a:solidFill>
                  <a:srgbClr val="FF0000"/>
                </a:solidFill>
              </a:rPr>
              <a:t>Progetto 6: binarie ad eclisse</a:t>
            </a:r>
            <a:endParaRPr lang="it-IT" sz="2400" dirty="0">
              <a:solidFill>
                <a:srgbClr val="FF0000"/>
              </a:solidFill>
            </a:endParaRPr>
          </a:p>
        </p:txBody>
      </p:sp>
      <p:sp>
        <p:nvSpPr>
          <p:cNvPr id="8" name="Rectangle 2"/>
          <p:cNvSpPr txBox="1">
            <a:spLocks/>
          </p:cNvSpPr>
          <p:nvPr/>
        </p:nvSpPr>
        <p:spPr>
          <a:xfrm>
            <a:off x="1298194" y="1925766"/>
            <a:ext cx="7560840" cy="4464496"/>
          </a:xfrm>
          <a:prstGeom prst="rect">
            <a:avLst/>
          </a:prstGeom>
          <a:solidFill>
            <a:schemeClr val="accent3">
              <a:lumMod val="40000"/>
              <a:lumOff val="60000"/>
              <a:alpha val="52000"/>
            </a:schemeClr>
          </a:solidFill>
          <a:ln>
            <a:solidFill>
              <a:schemeClr val="accent6">
                <a:lumMod val="75000"/>
              </a:schemeClr>
            </a:solidFill>
          </a:ln>
        </p:spPr>
        <p:txBody>
          <a:bodyPr>
            <a:normAutofit/>
          </a:bodyPr>
          <a:lstStyle>
            <a:lvl1pPr marL="73152" indent="0" algn="l" rtl="0" eaLnBrk="1" latinLnBrk="0" hangingPunct="1">
              <a:lnSpc>
                <a:spcPts val="3000"/>
              </a:lnSpc>
              <a:spcBef>
                <a:spcPts val="600"/>
              </a:spcBef>
              <a:buClr>
                <a:schemeClr val="accent1"/>
              </a:buClr>
              <a:buSzPct val="80000"/>
              <a:buFont typeface="Wingdings 2"/>
              <a:buNone/>
              <a:defRPr sz="2600" kern="1200">
                <a:solidFill>
                  <a:schemeClr val="tx2">
                    <a:shade val="30000"/>
                    <a:satMod val="150000"/>
                  </a:schemeClr>
                </a:solidFill>
                <a:latin typeface="+mn-lt"/>
                <a:ea typeface="+mn-ea"/>
                <a:cs typeface="+mn-cs"/>
              </a:defRPr>
            </a:lvl1pPr>
            <a:lvl2pPr marL="457200" indent="0" algn="ctr" rtl="0" eaLnBrk="1" latinLnBrk="0" hangingPunct="1">
              <a:lnSpc>
                <a:spcPts val="3000"/>
              </a:lnSpc>
              <a:spcBef>
                <a:spcPts val="550"/>
              </a:spcBef>
              <a:buClr>
                <a:schemeClr val="accent1"/>
              </a:buClr>
              <a:buFont typeface="Verdana"/>
              <a:buNone/>
              <a:defRPr sz="2800" kern="1200">
                <a:solidFill>
                  <a:schemeClr val="tx1"/>
                </a:solidFill>
                <a:latin typeface="+mn-lt"/>
                <a:ea typeface="+mn-ea"/>
                <a:cs typeface="+mn-cs"/>
              </a:defRPr>
            </a:lvl2pPr>
            <a:lvl3pPr marL="914400" indent="0" algn="ctr" rtl="0" eaLnBrk="1" latinLnBrk="0" hangingPunct="1">
              <a:lnSpc>
                <a:spcPts val="2800"/>
              </a:lnSpc>
              <a:spcBef>
                <a:spcPct val="20000"/>
              </a:spcBef>
              <a:buClr>
                <a:schemeClr val="accent2"/>
              </a:buClr>
              <a:buFont typeface="Wingdings 2"/>
              <a:buNone/>
              <a:defRPr sz="2400" kern="1200">
                <a:solidFill>
                  <a:schemeClr val="tx1"/>
                </a:solidFill>
                <a:latin typeface="+mn-lt"/>
                <a:ea typeface="+mn-ea"/>
                <a:cs typeface="+mn-cs"/>
              </a:defRPr>
            </a:lvl3pPr>
            <a:lvl4pPr marL="1371600" indent="0" algn="ctr" rtl="0" eaLnBrk="1" latinLnBrk="0" hangingPunct="1">
              <a:spcBef>
                <a:spcPct val="20000"/>
              </a:spcBef>
              <a:buClr>
                <a:schemeClr val="accent3"/>
              </a:buClr>
              <a:buFont typeface="Wingdings 2"/>
              <a:buNone/>
              <a:defRPr sz="2000" kern="1200">
                <a:solidFill>
                  <a:schemeClr val="tx1"/>
                </a:solidFill>
                <a:latin typeface="+mn-lt"/>
                <a:ea typeface="+mn-ea"/>
                <a:cs typeface="+mn-cs"/>
              </a:defRPr>
            </a:lvl4pPr>
            <a:lvl5pPr marL="1828800" indent="0" algn="ctr" rtl="0" eaLnBrk="1" latinLnBrk="0" hangingPunct="1">
              <a:spcBef>
                <a:spcPct val="20000"/>
              </a:spcBef>
              <a:buClr>
                <a:schemeClr val="accent4"/>
              </a:buClr>
              <a:buFont typeface="Wingdings 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Wingdings 2"/>
              <a:buNone/>
              <a:defRPr sz="2000" kern="1200">
                <a:solidFill>
                  <a:schemeClr val="tx1"/>
                </a:solidFill>
                <a:latin typeface="+mn-lt"/>
                <a:ea typeface="+mn-ea"/>
                <a:cs typeface="+mn-cs"/>
              </a:defRPr>
            </a:lvl6pPr>
            <a:lvl7pPr marL="2743200" indent="0" algn="ctr" rtl="0" eaLnBrk="1" latinLnBrk="0" hangingPunct="1">
              <a:spcBef>
                <a:spcPct val="20000"/>
              </a:spcBef>
              <a:buClr>
                <a:schemeClr val="accent6"/>
              </a:buClr>
              <a:buFont typeface="Wingdings 2"/>
              <a:buNone/>
              <a:defRPr sz="2000" kern="1200">
                <a:solidFill>
                  <a:schemeClr val="tx1"/>
                </a:solidFill>
                <a:latin typeface="+mn-lt"/>
                <a:ea typeface="+mn-ea"/>
                <a:cs typeface="+mn-cs"/>
              </a:defRPr>
            </a:lvl7pPr>
            <a:lvl8pPr marL="3200400" indent="0" algn="ctr" rtl="0" eaLnBrk="1" latinLnBrk="0" hangingPunct="1">
              <a:spcBef>
                <a:spcPct val="20000"/>
              </a:spcBef>
              <a:buClr>
                <a:schemeClr val="accent6"/>
              </a:buClr>
              <a:buFont typeface="Wingdings 2"/>
              <a:buNone/>
              <a:defRPr sz="20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Wingdings 2"/>
              <a:buNone/>
              <a:defRPr sz="2000" kern="1200">
                <a:solidFill>
                  <a:schemeClr val="tx1"/>
                </a:solidFill>
                <a:latin typeface="+mn-lt"/>
                <a:ea typeface="+mn-ea"/>
                <a:cs typeface="+mn-cs"/>
              </a:defRPr>
            </a:lvl9pPr>
            <a:extLst/>
          </a:lstStyle>
          <a:p>
            <a:pPr>
              <a:buClr>
                <a:srgbClr val="FF0000"/>
              </a:buClr>
            </a:pPr>
            <a:endParaRPr lang="it-IT" sz="2000" smtClean="0">
              <a:solidFill>
                <a:prstClr val="black"/>
              </a:solidFill>
            </a:endParaRPr>
          </a:p>
          <a:p>
            <a:pPr>
              <a:buClr>
                <a:srgbClr val="FF0000"/>
              </a:buClr>
            </a:pPr>
            <a:endParaRPr lang="it-IT" sz="2000" dirty="0" smtClean="0">
              <a:solidFill>
                <a:prstClr val="black"/>
              </a:solidFill>
            </a:endParaRPr>
          </a:p>
        </p:txBody>
      </p:sp>
      <p:pic>
        <p:nvPicPr>
          <p:cNvPr id="9" name="Picture 2" descr="Risultati immagini per binarie ad eclis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060848"/>
            <a:ext cx="3426332" cy="25697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078614" y="2060848"/>
            <a:ext cx="3597842" cy="2585323"/>
          </a:xfrm>
          <a:prstGeom prst="rect">
            <a:avLst/>
          </a:prstGeom>
          <a:solidFill>
            <a:schemeClr val="accent3">
              <a:lumMod val="60000"/>
              <a:lumOff val="40000"/>
            </a:schemeClr>
          </a:solidFill>
          <a:ln>
            <a:solidFill>
              <a:schemeClr val="tx1">
                <a:lumMod val="85000"/>
                <a:lumOff val="15000"/>
              </a:schemeClr>
            </a:solidFill>
          </a:ln>
        </p:spPr>
        <p:txBody>
          <a:bodyPr wrap="square" rtlCol="0">
            <a:spAutoFit/>
          </a:bodyPr>
          <a:lstStyle/>
          <a:p>
            <a:r>
              <a:rPr lang="it-IT" dirty="0">
                <a:solidFill>
                  <a:prstClr val="black"/>
                </a:solidFill>
              </a:rPr>
              <a:t>U</a:t>
            </a:r>
            <a:r>
              <a:rPr lang="it-IT" dirty="0" smtClean="0">
                <a:solidFill>
                  <a:prstClr val="black"/>
                </a:solidFill>
              </a:rPr>
              <a:t>na</a:t>
            </a:r>
            <a:r>
              <a:rPr lang="it-IT" dirty="0">
                <a:solidFill>
                  <a:prstClr val="black"/>
                </a:solidFill>
              </a:rPr>
              <a:t> </a:t>
            </a:r>
            <a:r>
              <a:rPr lang="it-IT" b="1" dirty="0">
                <a:solidFill>
                  <a:prstClr val="black"/>
                </a:solidFill>
              </a:rPr>
              <a:t>binaria ad eclisse</a:t>
            </a:r>
            <a:r>
              <a:rPr lang="it-IT" dirty="0">
                <a:solidFill>
                  <a:prstClr val="black"/>
                </a:solidFill>
              </a:rPr>
              <a:t> è una stella </a:t>
            </a:r>
            <a:r>
              <a:rPr lang="it-IT" b="1" dirty="0" smtClean="0">
                <a:solidFill>
                  <a:prstClr val="black"/>
                </a:solidFill>
              </a:rPr>
              <a:t>binaria</a:t>
            </a:r>
            <a:r>
              <a:rPr lang="it-IT" dirty="0" smtClean="0">
                <a:solidFill>
                  <a:prstClr val="black"/>
                </a:solidFill>
              </a:rPr>
              <a:t>, cioè doppia, in </a:t>
            </a:r>
            <a:r>
              <a:rPr lang="it-IT" dirty="0">
                <a:solidFill>
                  <a:prstClr val="black"/>
                </a:solidFill>
              </a:rPr>
              <a:t>cui il piano orbitale delle due stelle si trova così ben allineato con la linea di vista dell'osservatore che le due </a:t>
            </a:r>
            <a:r>
              <a:rPr lang="it-IT" dirty="0" smtClean="0">
                <a:solidFill>
                  <a:prstClr val="black"/>
                </a:solidFill>
              </a:rPr>
              <a:t>componenti, ruotando una attorno all’altra,  mostrano</a:t>
            </a:r>
            <a:r>
              <a:rPr lang="it-IT" dirty="0">
                <a:solidFill>
                  <a:prstClr val="black"/>
                </a:solidFill>
              </a:rPr>
              <a:t> </a:t>
            </a:r>
            <a:r>
              <a:rPr lang="it-IT" b="1" dirty="0">
                <a:solidFill>
                  <a:prstClr val="black"/>
                </a:solidFill>
              </a:rPr>
              <a:t>eclissi</a:t>
            </a:r>
            <a:r>
              <a:rPr lang="it-IT" dirty="0">
                <a:solidFill>
                  <a:prstClr val="black"/>
                </a:solidFill>
              </a:rPr>
              <a:t> </a:t>
            </a:r>
            <a:r>
              <a:rPr lang="it-IT" dirty="0" smtClean="0">
                <a:solidFill>
                  <a:prstClr val="black"/>
                </a:solidFill>
              </a:rPr>
              <a:t/>
            </a:r>
            <a:br>
              <a:rPr lang="it-IT" dirty="0" smtClean="0">
                <a:solidFill>
                  <a:prstClr val="black"/>
                </a:solidFill>
              </a:rPr>
            </a:br>
            <a:r>
              <a:rPr lang="it-IT" dirty="0" smtClean="0">
                <a:solidFill>
                  <a:prstClr val="black"/>
                </a:solidFill>
              </a:rPr>
              <a:t>reciproche. </a:t>
            </a:r>
            <a:br>
              <a:rPr lang="it-IT" dirty="0" smtClean="0">
                <a:solidFill>
                  <a:prstClr val="black"/>
                </a:solidFill>
              </a:rPr>
            </a:br>
            <a:endParaRPr lang="it-IT" dirty="0">
              <a:solidFill>
                <a:prstClr val="black"/>
              </a:solidFill>
            </a:endParaRPr>
          </a:p>
        </p:txBody>
      </p:sp>
      <p:sp>
        <p:nvSpPr>
          <p:cNvPr id="6" name="CasellaDiTesto 5"/>
          <p:cNvSpPr txBox="1"/>
          <p:nvPr/>
        </p:nvSpPr>
        <p:spPr>
          <a:xfrm>
            <a:off x="1483270" y="4998367"/>
            <a:ext cx="4680520" cy="1200329"/>
          </a:xfrm>
          <a:prstGeom prst="rect">
            <a:avLst/>
          </a:prstGeom>
          <a:solidFill>
            <a:schemeClr val="accent3">
              <a:lumMod val="60000"/>
              <a:lumOff val="40000"/>
            </a:schemeClr>
          </a:solidFill>
          <a:ln>
            <a:solidFill>
              <a:schemeClr val="tx2">
                <a:lumMod val="75000"/>
              </a:schemeClr>
            </a:solidFill>
          </a:ln>
        </p:spPr>
        <p:txBody>
          <a:bodyPr wrap="square" rtlCol="0">
            <a:spAutoFit/>
          </a:bodyPr>
          <a:lstStyle/>
          <a:p>
            <a:r>
              <a:rPr lang="it-IT" dirty="0">
                <a:solidFill>
                  <a:prstClr val="black"/>
                </a:solidFill>
              </a:rPr>
              <a:t>Al telescopio, a causa dell’enorme distanza da noi, si vede una sola </a:t>
            </a:r>
            <a:r>
              <a:rPr lang="it-IT" dirty="0" smtClean="0">
                <a:solidFill>
                  <a:prstClr val="black"/>
                </a:solidFill>
              </a:rPr>
              <a:t>stella che all’apparenza sembra un </a:t>
            </a:r>
            <a:r>
              <a:rPr lang="it-IT" u="sng" dirty="0" smtClean="0">
                <a:solidFill>
                  <a:prstClr val="black"/>
                </a:solidFill>
              </a:rPr>
              <a:t>semplice punto luminoso</a:t>
            </a:r>
            <a:r>
              <a:rPr lang="it-IT" dirty="0" smtClean="0">
                <a:solidFill>
                  <a:prstClr val="black"/>
                </a:solidFill>
              </a:rPr>
              <a:t>.</a:t>
            </a:r>
            <a:endParaRPr lang="it-IT" dirty="0">
              <a:solidFill>
                <a:prstClr val="black"/>
              </a:solidFill>
            </a:endParaRPr>
          </a:p>
          <a:p>
            <a:endParaRPr lang="it-IT" dirty="0">
              <a:solidFill>
                <a:prstClr val="black"/>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4430799"/>
            <a:ext cx="1928284" cy="1932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14703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2314112" y="1268760"/>
            <a:ext cx="5657720" cy="461665"/>
          </a:xfrm>
          <a:prstGeom prst="rect">
            <a:avLst/>
          </a:prstGeom>
          <a:noFill/>
        </p:spPr>
        <p:txBody>
          <a:bodyPr wrap="square" rtlCol="0">
            <a:spAutoFit/>
          </a:bodyPr>
          <a:lstStyle/>
          <a:p>
            <a:pPr algn="ctr"/>
            <a:r>
              <a:rPr lang="it-IT" sz="2400" dirty="0" smtClean="0">
                <a:solidFill>
                  <a:srgbClr val="FF0000"/>
                </a:solidFill>
              </a:rPr>
              <a:t>Progetto 6: binarie ad eclisse</a:t>
            </a:r>
            <a:endParaRPr lang="it-IT" sz="2400" dirty="0">
              <a:solidFill>
                <a:srgbClr val="FF0000"/>
              </a:solidFill>
            </a:endParaRPr>
          </a:p>
        </p:txBody>
      </p:sp>
      <p:sp>
        <p:nvSpPr>
          <p:cNvPr id="8" name="Rectangle 2"/>
          <p:cNvSpPr txBox="1">
            <a:spLocks/>
          </p:cNvSpPr>
          <p:nvPr/>
        </p:nvSpPr>
        <p:spPr>
          <a:xfrm>
            <a:off x="1298194" y="1925766"/>
            <a:ext cx="7560840" cy="4464496"/>
          </a:xfrm>
          <a:prstGeom prst="rect">
            <a:avLst/>
          </a:prstGeom>
          <a:solidFill>
            <a:schemeClr val="accent3">
              <a:lumMod val="40000"/>
              <a:lumOff val="60000"/>
              <a:alpha val="52000"/>
            </a:schemeClr>
          </a:solidFill>
          <a:ln>
            <a:solidFill>
              <a:schemeClr val="accent6">
                <a:lumMod val="75000"/>
              </a:schemeClr>
            </a:solidFill>
          </a:ln>
        </p:spPr>
        <p:txBody>
          <a:bodyPr>
            <a:normAutofit/>
          </a:bodyPr>
          <a:lstStyle>
            <a:lvl1pPr marL="73152" indent="0" algn="l" rtl="0" eaLnBrk="1" latinLnBrk="0" hangingPunct="1">
              <a:lnSpc>
                <a:spcPts val="3000"/>
              </a:lnSpc>
              <a:spcBef>
                <a:spcPts val="600"/>
              </a:spcBef>
              <a:buClr>
                <a:schemeClr val="accent1"/>
              </a:buClr>
              <a:buSzPct val="80000"/>
              <a:buFont typeface="Wingdings 2"/>
              <a:buNone/>
              <a:defRPr sz="2600" kern="1200">
                <a:solidFill>
                  <a:schemeClr val="tx2">
                    <a:shade val="30000"/>
                    <a:satMod val="150000"/>
                  </a:schemeClr>
                </a:solidFill>
                <a:latin typeface="+mn-lt"/>
                <a:ea typeface="+mn-ea"/>
                <a:cs typeface="+mn-cs"/>
              </a:defRPr>
            </a:lvl1pPr>
            <a:lvl2pPr marL="457200" indent="0" algn="ctr" rtl="0" eaLnBrk="1" latinLnBrk="0" hangingPunct="1">
              <a:lnSpc>
                <a:spcPts val="3000"/>
              </a:lnSpc>
              <a:spcBef>
                <a:spcPts val="550"/>
              </a:spcBef>
              <a:buClr>
                <a:schemeClr val="accent1"/>
              </a:buClr>
              <a:buFont typeface="Verdana"/>
              <a:buNone/>
              <a:defRPr sz="2800" kern="1200">
                <a:solidFill>
                  <a:schemeClr val="tx1"/>
                </a:solidFill>
                <a:latin typeface="+mn-lt"/>
                <a:ea typeface="+mn-ea"/>
                <a:cs typeface="+mn-cs"/>
              </a:defRPr>
            </a:lvl2pPr>
            <a:lvl3pPr marL="914400" indent="0" algn="ctr" rtl="0" eaLnBrk="1" latinLnBrk="0" hangingPunct="1">
              <a:lnSpc>
                <a:spcPts val="2800"/>
              </a:lnSpc>
              <a:spcBef>
                <a:spcPct val="20000"/>
              </a:spcBef>
              <a:buClr>
                <a:schemeClr val="accent2"/>
              </a:buClr>
              <a:buFont typeface="Wingdings 2"/>
              <a:buNone/>
              <a:defRPr sz="2400" kern="1200">
                <a:solidFill>
                  <a:schemeClr val="tx1"/>
                </a:solidFill>
                <a:latin typeface="+mn-lt"/>
                <a:ea typeface="+mn-ea"/>
                <a:cs typeface="+mn-cs"/>
              </a:defRPr>
            </a:lvl3pPr>
            <a:lvl4pPr marL="1371600" indent="0" algn="ctr" rtl="0" eaLnBrk="1" latinLnBrk="0" hangingPunct="1">
              <a:spcBef>
                <a:spcPct val="20000"/>
              </a:spcBef>
              <a:buClr>
                <a:schemeClr val="accent3"/>
              </a:buClr>
              <a:buFont typeface="Wingdings 2"/>
              <a:buNone/>
              <a:defRPr sz="2000" kern="1200">
                <a:solidFill>
                  <a:schemeClr val="tx1"/>
                </a:solidFill>
                <a:latin typeface="+mn-lt"/>
                <a:ea typeface="+mn-ea"/>
                <a:cs typeface="+mn-cs"/>
              </a:defRPr>
            </a:lvl4pPr>
            <a:lvl5pPr marL="1828800" indent="0" algn="ctr" rtl="0" eaLnBrk="1" latinLnBrk="0" hangingPunct="1">
              <a:spcBef>
                <a:spcPct val="20000"/>
              </a:spcBef>
              <a:buClr>
                <a:schemeClr val="accent4"/>
              </a:buClr>
              <a:buFont typeface="Wingdings 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Wingdings 2"/>
              <a:buNone/>
              <a:defRPr sz="2000" kern="1200">
                <a:solidFill>
                  <a:schemeClr val="tx1"/>
                </a:solidFill>
                <a:latin typeface="+mn-lt"/>
                <a:ea typeface="+mn-ea"/>
                <a:cs typeface="+mn-cs"/>
              </a:defRPr>
            </a:lvl6pPr>
            <a:lvl7pPr marL="2743200" indent="0" algn="ctr" rtl="0" eaLnBrk="1" latinLnBrk="0" hangingPunct="1">
              <a:spcBef>
                <a:spcPct val="20000"/>
              </a:spcBef>
              <a:buClr>
                <a:schemeClr val="accent6"/>
              </a:buClr>
              <a:buFont typeface="Wingdings 2"/>
              <a:buNone/>
              <a:defRPr sz="2000" kern="1200">
                <a:solidFill>
                  <a:schemeClr val="tx1"/>
                </a:solidFill>
                <a:latin typeface="+mn-lt"/>
                <a:ea typeface="+mn-ea"/>
                <a:cs typeface="+mn-cs"/>
              </a:defRPr>
            </a:lvl7pPr>
            <a:lvl8pPr marL="3200400" indent="0" algn="ctr" rtl="0" eaLnBrk="1" latinLnBrk="0" hangingPunct="1">
              <a:spcBef>
                <a:spcPct val="20000"/>
              </a:spcBef>
              <a:buClr>
                <a:schemeClr val="accent6"/>
              </a:buClr>
              <a:buFont typeface="Wingdings 2"/>
              <a:buNone/>
              <a:defRPr sz="20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Wingdings 2"/>
              <a:buNone/>
              <a:defRPr sz="2000" kern="1200">
                <a:solidFill>
                  <a:schemeClr val="tx1"/>
                </a:solidFill>
                <a:latin typeface="+mn-lt"/>
                <a:ea typeface="+mn-ea"/>
                <a:cs typeface="+mn-cs"/>
              </a:defRPr>
            </a:lvl9pPr>
            <a:extLst/>
          </a:lstStyle>
          <a:p>
            <a:pPr>
              <a:buClr>
                <a:srgbClr val="FF0000"/>
              </a:buClr>
            </a:pPr>
            <a:endParaRPr lang="it-IT" sz="2000" smtClean="0">
              <a:solidFill>
                <a:prstClr val="black"/>
              </a:solidFill>
            </a:endParaRPr>
          </a:p>
          <a:p>
            <a:pPr>
              <a:buClr>
                <a:srgbClr val="FF0000"/>
              </a:buClr>
            </a:pPr>
            <a:endParaRPr lang="it-IT" sz="2000" dirty="0" smtClean="0">
              <a:solidFill>
                <a:prstClr val="black"/>
              </a:solidFill>
            </a:endParaRPr>
          </a:p>
        </p:txBody>
      </p:sp>
      <p:sp>
        <p:nvSpPr>
          <p:cNvPr id="3" name="CasellaDiTesto 2"/>
          <p:cNvSpPr txBox="1"/>
          <p:nvPr/>
        </p:nvSpPr>
        <p:spPr>
          <a:xfrm>
            <a:off x="1475656" y="2060848"/>
            <a:ext cx="5359678" cy="923330"/>
          </a:xfrm>
          <a:prstGeom prst="rect">
            <a:avLst/>
          </a:prstGeom>
          <a:solidFill>
            <a:schemeClr val="accent4">
              <a:lumMod val="60000"/>
              <a:lumOff val="40000"/>
            </a:schemeClr>
          </a:solidFill>
          <a:ln>
            <a:solidFill>
              <a:schemeClr val="tx1"/>
            </a:solidFill>
          </a:ln>
        </p:spPr>
        <p:txBody>
          <a:bodyPr wrap="square" rtlCol="0">
            <a:spAutoFit/>
          </a:bodyPr>
          <a:lstStyle/>
          <a:p>
            <a:r>
              <a:rPr lang="it-IT" dirty="0" smtClean="0">
                <a:solidFill>
                  <a:prstClr val="black"/>
                </a:solidFill>
              </a:rPr>
              <a:t>Le variazioni di luminosità sono misurabili acquisendo una serie di fotografie nell’arco della notte ed eseguendo l’analisi fotometrica della stella osservata.  </a:t>
            </a:r>
            <a:endParaRPr lang="it-IT" dirty="0">
              <a:solidFill>
                <a:prstClr val="black"/>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356726"/>
            <a:ext cx="4550606" cy="28085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619672" y="3140968"/>
            <a:ext cx="2679839" cy="1754326"/>
          </a:xfrm>
          <a:prstGeom prst="rect">
            <a:avLst/>
          </a:prstGeom>
          <a:solidFill>
            <a:schemeClr val="accent4">
              <a:lumMod val="60000"/>
              <a:lumOff val="40000"/>
            </a:schemeClr>
          </a:solidFill>
          <a:ln>
            <a:solidFill>
              <a:schemeClr val="tx1"/>
            </a:solidFill>
          </a:ln>
        </p:spPr>
        <p:txBody>
          <a:bodyPr wrap="square" rtlCol="0">
            <a:spAutoFit/>
          </a:bodyPr>
          <a:lstStyle/>
          <a:p>
            <a:r>
              <a:rPr lang="it-IT" dirty="0" smtClean="0">
                <a:solidFill>
                  <a:prstClr val="black"/>
                </a:solidFill>
              </a:rPr>
              <a:t>Quello che si ottiene è un grafico fotometrico della stella dove ogni punto della curva è la misura della sua luminosità in ogni singola fotografia</a:t>
            </a:r>
            <a:endParaRPr lang="it-IT" dirty="0">
              <a:solidFill>
                <a:prstClr val="black"/>
              </a:solidFill>
            </a:endParaRPr>
          </a:p>
        </p:txBody>
      </p:sp>
      <p:sp>
        <p:nvSpPr>
          <p:cNvPr id="6" name="CasellaDiTesto 5"/>
          <p:cNvSpPr txBox="1"/>
          <p:nvPr/>
        </p:nvSpPr>
        <p:spPr>
          <a:xfrm>
            <a:off x="1475656" y="5085184"/>
            <a:ext cx="2823855" cy="923330"/>
          </a:xfrm>
          <a:prstGeom prst="rect">
            <a:avLst/>
          </a:prstGeom>
          <a:solidFill>
            <a:schemeClr val="accent4">
              <a:lumMod val="60000"/>
              <a:lumOff val="40000"/>
            </a:schemeClr>
          </a:solidFill>
          <a:ln>
            <a:solidFill>
              <a:schemeClr val="tx1"/>
            </a:solidFill>
          </a:ln>
        </p:spPr>
        <p:txBody>
          <a:bodyPr wrap="square" rtlCol="0">
            <a:spAutoFit/>
          </a:bodyPr>
          <a:lstStyle/>
          <a:p>
            <a:r>
              <a:rPr lang="it-IT" dirty="0" smtClean="0"/>
              <a:t>La distanza tra due massimi o minimi fornisce il periodo di rotazione in giorni giuliani</a:t>
            </a:r>
            <a:endParaRPr lang="it-IT" dirty="0"/>
          </a:p>
        </p:txBody>
      </p:sp>
    </p:spTree>
    <p:extLst>
      <p:ext uri="{BB962C8B-B14F-4D97-AF65-F5344CB8AC3E}">
        <p14:creationId xmlns:p14="http://schemas.microsoft.com/office/powerpoint/2010/main" val="490843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2314112" y="1268760"/>
            <a:ext cx="5657720" cy="461665"/>
          </a:xfrm>
          <a:prstGeom prst="rect">
            <a:avLst/>
          </a:prstGeom>
          <a:noFill/>
        </p:spPr>
        <p:txBody>
          <a:bodyPr wrap="square" rtlCol="0">
            <a:spAutoFit/>
          </a:bodyPr>
          <a:lstStyle/>
          <a:p>
            <a:pPr algn="ctr"/>
            <a:r>
              <a:rPr lang="it-IT" sz="2400" dirty="0" smtClean="0">
                <a:solidFill>
                  <a:srgbClr val="FF0000"/>
                </a:solidFill>
              </a:rPr>
              <a:t>Progetto 6: binarie ad eclisse</a:t>
            </a:r>
            <a:endParaRPr lang="it-IT" sz="2400" dirty="0">
              <a:solidFill>
                <a:srgbClr val="FF0000"/>
              </a:solidFill>
            </a:endParaRPr>
          </a:p>
        </p:txBody>
      </p:sp>
      <p:sp>
        <p:nvSpPr>
          <p:cNvPr id="8" name="Rectangle 2"/>
          <p:cNvSpPr txBox="1">
            <a:spLocks/>
          </p:cNvSpPr>
          <p:nvPr/>
        </p:nvSpPr>
        <p:spPr>
          <a:xfrm>
            <a:off x="1235221" y="2060848"/>
            <a:ext cx="7560840" cy="4464496"/>
          </a:xfrm>
          <a:prstGeom prst="rect">
            <a:avLst/>
          </a:prstGeom>
          <a:solidFill>
            <a:schemeClr val="accent3">
              <a:lumMod val="40000"/>
              <a:lumOff val="60000"/>
              <a:alpha val="52000"/>
            </a:schemeClr>
          </a:solidFill>
          <a:ln>
            <a:solidFill>
              <a:schemeClr val="accent6">
                <a:lumMod val="75000"/>
              </a:schemeClr>
            </a:solidFill>
          </a:ln>
        </p:spPr>
        <p:txBody>
          <a:bodyPr>
            <a:normAutofit/>
          </a:bodyPr>
          <a:lstStyle>
            <a:lvl1pPr marL="73152" indent="0" algn="l" rtl="0" eaLnBrk="1" latinLnBrk="0" hangingPunct="1">
              <a:lnSpc>
                <a:spcPts val="3000"/>
              </a:lnSpc>
              <a:spcBef>
                <a:spcPts val="600"/>
              </a:spcBef>
              <a:buClr>
                <a:schemeClr val="accent1"/>
              </a:buClr>
              <a:buSzPct val="80000"/>
              <a:buFont typeface="Wingdings 2"/>
              <a:buNone/>
              <a:defRPr sz="2600" kern="1200">
                <a:solidFill>
                  <a:schemeClr val="tx2">
                    <a:shade val="30000"/>
                    <a:satMod val="150000"/>
                  </a:schemeClr>
                </a:solidFill>
                <a:latin typeface="+mn-lt"/>
                <a:ea typeface="+mn-ea"/>
                <a:cs typeface="+mn-cs"/>
              </a:defRPr>
            </a:lvl1pPr>
            <a:lvl2pPr marL="457200" indent="0" algn="ctr" rtl="0" eaLnBrk="1" latinLnBrk="0" hangingPunct="1">
              <a:lnSpc>
                <a:spcPts val="3000"/>
              </a:lnSpc>
              <a:spcBef>
                <a:spcPts val="550"/>
              </a:spcBef>
              <a:buClr>
                <a:schemeClr val="accent1"/>
              </a:buClr>
              <a:buFont typeface="Verdana"/>
              <a:buNone/>
              <a:defRPr sz="2800" kern="1200">
                <a:solidFill>
                  <a:schemeClr val="tx1"/>
                </a:solidFill>
                <a:latin typeface="+mn-lt"/>
                <a:ea typeface="+mn-ea"/>
                <a:cs typeface="+mn-cs"/>
              </a:defRPr>
            </a:lvl2pPr>
            <a:lvl3pPr marL="914400" indent="0" algn="ctr" rtl="0" eaLnBrk="1" latinLnBrk="0" hangingPunct="1">
              <a:lnSpc>
                <a:spcPts val="2800"/>
              </a:lnSpc>
              <a:spcBef>
                <a:spcPct val="20000"/>
              </a:spcBef>
              <a:buClr>
                <a:schemeClr val="accent2"/>
              </a:buClr>
              <a:buFont typeface="Wingdings 2"/>
              <a:buNone/>
              <a:defRPr sz="2400" kern="1200">
                <a:solidFill>
                  <a:schemeClr val="tx1"/>
                </a:solidFill>
                <a:latin typeface="+mn-lt"/>
                <a:ea typeface="+mn-ea"/>
                <a:cs typeface="+mn-cs"/>
              </a:defRPr>
            </a:lvl3pPr>
            <a:lvl4pPr marL="1371600" indent="0" algn="ctr" rtl="0" eaLnBrk="1" latinLnBrk="0" hangingPunct="1">
              <a:spcBef>
                <a:spcPct val="20000"/>
              </a:spcBef>
              <a:buClr>
                <a:schemeClr val="accent3"/>
              </a:buClr>
              <a:buFont typeface="Wingdings 2"/>
              <a:buNone/>
              <a:defRPr sz="2000" kern="1200">
                <a:solidFill>
                  <a:schemeClr val="tx1"/>
                </a:solidFill>
                <a:latin typeface="+mn-lt"/>
                <a:ea typeface="+mn-ea"/>
                <a:cs typeface="+mn-cs"/>
              </a:defRPr>
            </a:lvl4pPr>
            <a:lvl5pPr marL="1828800" indent="0" algn="ctr" rtl="0" eaLnBrk="1" latinLnBrk="0" hangingPunct="1">
              <a:spcBef>
                <a:spcPct val="20000"/>
              </a:spcBef>
              <a:buClr>
                <a:schemeClr val="accent4"/>
              </a:buClr>
              <a:buFont typeface="Wingdings 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Wingdings 2"/>
              <a:buNone/>
              <a:defRPr sz="2000" kern="1200">
                <a:solidFill>
                  <a:schemeClr val="tx1"/>
                </a:solidFill>
                <a:latin typeface="+mn-lt"/>
                <a:ea typeface="+mn-ea"/>
                <a:cs typeface="+mn-cs"/>
              </a:defRPr>
            </a:lvl6pPr>
            <a:lvl7pPr marL="2743200" indent="0" algn="ctr" rtl="0" eaLnBrk="1" latinLnBrk="0" hangingPunct="1">
              <a:spcBef>
                <a:spcPct val="20000"/>
              </a:spcBef>
              <a:buClr>
                <a:schemeClr val="accent6"/>
              </a:buClr>
              <a:buFont typeface="Wingdings 2"/>
              <a:buNone/>
              <a:defRPr sz="2000" kern="1200">
                <a:solidFill>
                  <a:schemeClr val="tx1"/>
                </a:solidFill>
                <a:latin typeface="+mn-lt"/>
                <a:ea typeface="+mn-ea"/>
                <a:cs typeface="+mn-cs"/>
              </a:defRPr>
            </a:lvl7pPr>
            <a:lvl8pPr marL="3200400" indent="0" algn="ctr" rtl="0" eaLnBrk="1" latinLnBrk="0" hangingPunct="1">
              <a:spcBef>
                <a:spcPct val="20000"/>
              </a:spcBef>
              <a:buClr>
                <a:schemeClr val="accent6"/>
              </a:buClr>
              <a:buFont typeface="Wingdings 2"/>
              <a:buNone/>
              <a:defRPr sz="20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Wingdings 2"/>
              <a:buNone/>
              <a:defRPr sz="2000" kern="1200">
                <a:solidFill>
                  <a:schemeClr val="tx1"/>
                </a:solidFill>
                <a:latin typeface="+mn-lt"/>
                <a:ea typeface="+mn-ea"/>
                <a:cs typeface="+mn-cs"/>
              </a:defRPr>
            </a:lvl9pPr>
            <a:extLst/>
          </a:lstStyle>
          <a:p>
            <a:pPr>
              <a:buClr>
                <a:srgbClr val="FF0000"/>
              </a:buClr>
            </a:pPr>
            <a:endParaRPr lang="it-IT" sz="2000" smtClean="0">
              <a:solidFill>
                <a:prstClr val="black"/>
              </a:solidFill>
            </a:endParaRPr>
          </a:p>
          <a:p>
            <a:pPr>
              <a:buClr>
                <a:srgbClr val="FF0000"/>
              </a:buClr>
            </a:pPr>
            <a:endParaRPr lang="it-IT" sz="2000" dirty="0" smtClean="0">
              <a:solidFill>
                <a:prstClr val="black"/>
              </a:solidFill>
            </a:endParaRPr>
          </a:p>
        </p:txBody>
      </p:sp>
      <p:pic>
        <p:nvPicPr>
          <p:cNvPr id="10" name="Immagine 9"/>
          <p:cNvPicPr>
            <a:picLocks noChangeAspect="1"/>
          </p:cNvPicPr>
          <p:nvPr/>
        </p:nvPicPr>
        <p:blipFill>
          <a:blip r:embed="rId3"/>
          <a:stretch>
            <a:fillRect/>
          </a:stretch>
        </p:blipFill>
        <p:spPr>
          <a:xfrm>
            <a:off x="1357532" y="1772816"/>
            <a:ext cx="3862540" cy="2232248"/>
          </a:xfrm>
          <a:prstGeom prst="rect">
            <a:avLst/>
          </a:prstGeom>
          <a:ln>
            <a:solidFill>
              <a:srgbClr val="FF0000"/>
            </a:solidFill>
          </a:ln>
        </p:spPr>
      </p:pic>
      <p:sp>
        <p:nvSpPr>
          <p:cNvPr id="3" name="CasellaDiTesto 2"/>
          <p:cNvSpPr txBox="1"/>
          <p:nvPr/>
        </p:nvSpPr>
        <p:spPr>
          <a:xfrm>
            <a:off x="6099709" y="2255961"/>
            <a:ext cx="2679839" cy="3693319"/>
          </a:xfrm>
          <a:prstGeom prst="rect">
            <a:avLst/>
          </a:prstGeom>
          <a:solidFill>
            <a:schemeClr val="accent4">
              <a:lumMod val="60000"/>
              <a:lumOff val="40000"/>
            </a:schemeClr>
          </a:solidFill>
          <a:ln>
            <a:solidFill>
              <a:schemeClr val="tx1"/>
            </a:solidFill>
          </a:ln>
        </p:spPr>
        <p:txBody>
          <a:bodyPr wrap="square" rtlCol="0">
            <a:spAutoFit/>
          </a:bodyPr>
          <a:lstStyle/>
          <a:p>
            <a:r>
              <a:rPr lang="it-IT" dirty="0" smtClean="0">
                <a:solidFill>
                  <a:prstClr val="black"/>
                </a:solidFill>
              </a:rPr>
              <a:t>Se le due stelle sono molto ravvicinate,  può capitare che la più piccola e compatta riesca a </a:t>
            </a:r>
            <a:r>
              <a:rPr lang="it-IT" dirty="0" smtClean="0">
                <a:solidFill>
                  <a:srgbClr val="FF0000"/>
                </a:solidFill>
              </a:rPr>
              <a:t>sottrarre materiale gassoso dall’atmosfera </a:t>
            </a:r>
            <a:r>
              <a:rPr lang="it-IT" dirty="0" smtClean="0">
                <a:solidFill>
                  <a:prstClr val="black"/>
                </a:solidFill>
              </a:rPr>
              <a:t>di quella di dimensioni maggiori</a:t>
            </a:r>
            <a:r>
              <a:rPr lang="it-IT" dirty="0">
                <a:solidFill>
                  <a:prstClr val="black"/>
                </a:solidFill>
              </a:rPr>
              <a:t> </a:t>
            </a:r>
            <a:r>
              <a:rPr lang="it-IT" dirty="0" smtClean="0">
                <a:solidFill>
                  <a:prstClr val="black"/>
                </a:solidFill>
              </a:rPr>
              <a:t>(meno densa), dando vita ad un variazione del periodo orbitale del sistema stellare «facilmente» misurabile.</a:t>
            </a:r>
            <a:endParaRPr lang="it-IT" dirty="0">
              <a:solidFill>
                <a:prstClr val="black"/>
              </a:solidFill>
            </a:endParaRPr>
          </a:p>
        </p:txBody>
      </p:sp>
      <p:sp>
        <p:nvSpPr>
          <p:cNvPr id="5" name="CasellaDiTesto 4"/>
          <p:cNvSpPr txBox="1"/>
          <p:nvPr/>
        </p:nvSpPr>
        <p:spPr>
          <a:xfrm>
            <a:off x="1235220" y="4410978"/>
            <a:ext cx="4488907" cy="1754326"/>
          </a:xfrm>
          <a:prstGeom prst="rect">
            <a:avLst/>
          </a:prstGeom>
          <a:solidFill>
            <a:schemeClr val="accent4">
              <a:lumMod val="60000"/>
              <a:lumOff val="40000"/>
            </a:schemeClr>
          </a:solidFill>
          <a:ln>
            <a:solidFill>
              <a:srgbClr val="FF0000"/>
            </a:solidFill>
          </a:ln>
        </p:spPr>
        <p:txBody>
          <a:bodyPr wrap="square" rtlCol="0">
            <a:spAutoFit/>
          </a:bodyPr>
          <a:lstStyle/>
          <a:p>
            <a:r>
              <a:rPr lang="it-IT" dirty="0" smtClean="0">
                <a:solidFill>
                  <a:prstClr val="black"/>
                </a:solidFill>
              </a:rPr>
              <a:t>La variazioni nel periodo orbitale possono essere causate anche dalla presenza di </a:t>
            </a:r>
            <a:r>
              <a:rPr lang="it-IT" dirty="0" smtClean="0">
                <a:solidFill>
                  <a:srgbClr val="FF0000"/>
                </a:solidFill>
              </a:rPr>
              <a:t>un terzo corpo </a:t>
            </a:r>
            <a:r>
              <a:rPr lang="it-IT" dirty="0" smtClean="0">
                <a:solidFill>
                  <a:prstClr val="black"/>
                </a:solidFill>
              </a:rPr>
              <a:t>di luminosità molto bassa: un pianeta,  ad esempio,  o una stella nana. Il B.R.N.O. accetta le misure (se precise) anche dei NON professionisti.</a:t>
            </a:r>
            <a:endParaRPr lang="it-IT" dirty="0">
              <a:solidFill>
                <a:prstClr val="black"/>
              </a:solidFill>
            </a:endParaRPr>
          </a:p>
        </p:txBody>
      </p:sp>
    </p:spTree>
    <p:extLst>
      <p:ext uri="{BB962C8B-B14F-4D97-AF65-F5344CB8AC3E}">
        <p14:creationId xmlns:p14="http://schemas.microsoft.com/office/powerpoint/2010/main" val="4418821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691680" y="1262512"/>
            <a:ext cx="6614015" cy="461665"/>
          </a:xfrm>
          <a:prstGeom prst="rect">
            <a:avLst/>
          </a:prstGeom>
          <a:noFill/>
        </p:spPr>
        <p:txBody>
          <a:bodyPr wrap="square" rtlCol="0">
            <a:spAutoFit/>
          </a:bodyPr>
          <a:lstStyle/>
          <a:p>
            <a:pPr algn="ctr"/>
            <a:r>
              <a:rPr lang="it-IT" sz="2400" dirty="0" smtClean="0">
                <a:solidFill>
                  <a:srgbClr val="FF0000"/>
                </a:solidFill>
              </a:rPr>
              <a:t>Progetto 7: posizione e fotometria degli asteroidi</a:t>
            </a:r>
            <a:endParaRPr lang="it-IT" sz="2400" dirty="0">
              <a:solidFill>
                <a:srgbClr val="FF0000"/>
              </a:solidFill>
            </a:endParaRPr>
          </a:p>
        </p:txBody>
      </p:sp>
      <p:pic>
        <p:nvPicPr>
          <p:cNvPr id="3078" name="Picture 6" descr="https://upload.wikimedia.org/wikipedia/commons/thumb/7/7e/243_ida.jpg/290px-243_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052528"/>
            <a:ext cx="3035745" cy="2198299"/>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4"/>
          <a:stretch>
            <a:fillRect/>
          </a:stretch>
        </p:blipFill>
        <p:spPr>
          <a:xfrm>
            <a:off x="2051720" y="3861048"/>
            <a:ext cx="2857500" cy="2857500"/>
          </a:xfrm>
          <a:prstGeom prst="rect">
            <a:avLst/>
          </a:prstGeom>
        </p:spPr>
      </p:pic>
      <p:pic>
        <p:nvPicPr>
          <p:cNvPr id="3076" name="Picture 4" descr="https://upload.wikimedia.org/wikipedia/commons/0/0a/Asteroid_2004_FH.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4025141"/>
            <a:ext cx="2693407" cy="2693407"/>
          </a:xfrm>
          <a:prstGeom prst="rect">
            <a:avLst/>
          </a:prstGeom>
          <a:noFill/>
          <a:ln>
            <a:solidFill>
              <a:schemeClr val="accent4">
                <a:lumMod val="75000"/>
              </a:schemeClr>
            </a:solidFill>
          </a:ln>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6"/>
          <a:stretch>
            <a:fillRect/>
          </a:stretch>
        </p:blipFill>
        <p:spPr>
          <a:xfrm>
            <a:off x="4737700" y="2052528"/>
            <a:ext cx="2994037" cy="2245528"/>
          </a:xfrm>
          <a:prstGeom prst="rect">
            <a:avLst/>
          </a:prstGeom>
        </p:spPr>
      </p:pic>
    </p:spTree>
    <p:extLst>
      <p:ext uri="{BB962C8B-B14F-4D97-AF65-F5344CB8AC3E}">
        <p14:creationId xmlns:p14="http://schemas.microsoft.com/office/powerpoint/2010/main" val="9093471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691680" y="1262512"/>
            <a:ext cx="6614015" cy="461665"/>
          </a:xfrm>
          <a:prstGeom prst="rect">
            <a:avLst/>
          </a:prstGeom>
          <a:noFill/>
        </p:spPr>
        <p:txBody>
          <a:bodyPr wrap="square" rtlCol="0">
            <a:spAutoFit/>
          </a:bodyPr>
          <a:lstStyle/>
          <a:p>
            <a:pPr algn="ctr"/>
            <a:r>
              <a:rPr lang="it-IT" sz="2400" dirty="0" smtClean="0">
                <a:solidFill>
                  <a:srgbClr val="FF0000"/>
                </a:solidFill>
              </a:rPr>
              <a:t>Progetto </a:t>
            </a:r>
            <a:r>
              <a:rPr lang="it-IT" sz="2400" dirty="0">
                <a:solidFill>
                  <a:srgbClr val="FF0000"/>
                </a:solidFill>
              </a:rPr>
              <a:t>7</a:t>
            </a:r>
            <a:r>
              <a:rPr lang="it-IT" sz="2400" dirty="0" smtClean="0">
                <a:solidFill>
                  <a:srgbClr val="FF0000"/>
                </a:solidFill>
              </a:rPr>
              <a:t>: posizione e fotometria degli asteroidi</a:t>
            </a:r>
            <a:endParaRPr lang="it-IT" sz="2400" dirty="0">
              <a:solidFill>
                <a:srgbClr val="FF0000"/>
              </a:solidFill>
            </a:endParaRPr>
          </a:p>
        </p:txBody>
      </p:sp>
      <p:sp>
        <p:nvSpPr>
          <p:cNvPr id="6" name="CasellaDiTesto 5"/>
          <p:cNvSpPr txBox="1"/>
          <p:nvPr/>
        </p:nvSpPr>
        <p:spPr>
          <a:xfrm>
            <a:off x="1187624" y="1772816"/>
            <a:ext cx="5400600" cy="923330"/>
          </a:xfrm>
          <a:prstGeom prst="rect">
            <a:avLst/>
          </a:prstGeom>
          <a:solidFill>
            <a:schemeClr val="accent4">
              <a:lumMod val="60000"/>
              <a:lumOff val="40000"/>
            </a:schemeClr>
          </a:solidFill>
          <a:ln>
            <a:solidFill>
              <a:schemeClr val="tx1"/>
            </a:solidFill>
          </a:ln>
        </p:spPr>
        <p:txBody>
          <a:bodyPr wrap="square" rtlCol="0">
            <a:spAutoFit/>
          </a:bodyPr>
          <a:lstStyle/>
          <a:p>
            <a:r>
              <a:rPr lang="it-IT" dirty="0" smtClean="0">
                <a:solidFill>
                  <a:prstClr val="black"/>
                </a:solidFill>
              </a:rPr>
              <a:t>Poiché la forma degli asteroidi è molto irregolare, la rotazione attorno al loro asse (che avviene in poche ore) causa una variazione della loro luminosità</a:t>
            </a:r>
            <a:endParaRPr lang="it-IT" dirty="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750" y="2852936"/>
            <a:ext cx="6676538" cy="38610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7308304" y="1929606"/>
            <a:ext cx="1584176" cy="2585323"/>
          </a:xfrm>
          <a:prstGeom prst="rect">
            <a:avLst/>
          </a:prstGeom>
          <a:solidFill>
            <a:schemeClr val="accent4">
              <a:lumMod val="60000"/>
              <a:lumOff val="40000"/>
            </a:schemeClr>
          </a:solidFill>
          <a:ln>
            <a:solidFill>
              <a:schemeClr val="tx1"/>
            </a:solidFill>
          </a:ln>
        </p:spPr>
        <p:txBody>
          <a:bodyPr wrap="square" rtlCol="0">
            <a:spAutoFit/>
          </a:bodyPr>
          <a:lstStyle/>
          <a:p>
            <a:r>
              <a:rPr lang="it-IT" dirty="0" smtClean="0">
                <a:solidFill>
                  <a:prstClr val="black"/>
                </a:solidFill>
              </a:rPr>
              <a:t>L’analisi della curva fotometrica degli asteroidi consente in molti casi di </a:t>
            </a:r>
            <a:r>
              <a:rPr lang="it-IT" dirty="0" smtClean="0">
                <a:solidFill>
                  <a:srgbClr val="FF0000"/>
                </a:solidFill>
              </a:rPr>
              <a:t>risalire alla loro forma in 3D</a:t>
            </a:r>
            <a:endParaRPr lang="it-IT" dirty="0">
              <a:solidFill>
                <a:srgbClr val="FF0000"/>
              </a:solidFill>
            </a:endParaRPr>
          </a:p>
        </p:txBody>
      </p:sp>
    </p:spTree>
    <p:extLst>
      <p:ext uri="{BB962C8B-B14F-4D97-AF65-F5344CB8AC3E}">
        <p14:creationId xmlns:p14="http://schemas.microsoft.com/office/powerpoint/2010/main" val="12555430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691680" y="1262512"/>
            <a:ext cx="6614015" cy="461665"/>
          </a:xfrm>
          <a:prstGeom prst="rect">
            <a:avLst/>
          </a:prstGeom>
          <a:noFill/>
        </p:spPr>
        <p:txBody>
          <a:bodyPr wrap="square" rtlCol="0">
            <a:spAutoFit/>
          </a:bodyPr>
          <a:lstStyle/>
          <a:p>
            <a:pPr algn="ctr"/>
            <a:r>
              <a:rPr lang="it-IT" sz="2400" dirty="0" smtClean="0">
                <a:solidFill>
                  <a:srgbClr val="FF0000"/>
                </a:solidFill>
              </a:rPr>
              <a:t>Progetto </a:t>
            </a:r>
            <a:r>
              <a:rPr lang="it-IT" sz="2400" dirty="0">
                <a:solidFill>
                  <a:srgbClr val="FF0000"/>
                </a:solidFill>
              </a:rPr>
              <a:t>6</a:t>
            </a:r>
            <a:r>
              <a:rPr lang="it-IT" sz="2400" dirty="0" smtClean="0">
                <a:solidFill>
                  <a:srgbClr val="FF0000"/>
                </a:solidFill>
              </a:rPr>
              <a:t>: vedere i «buchi neri»</a:t>
            </a:r>
            <a:endParaRPr lang="it-IT" sz="2400" dirty="0">
              <a:solidFill>
                <a:srgbClr val="FF0000"/>
              </a:solidFill>
            </a:endParaRPr>
          </a:p>
        </p:txBody>
      </p:sp>
      <p:sp>
        <p:nvSpPr>
          <p:cNvPr id="6" name="CasellaDiTesto 5"/>
          <p:cNvSpPr txBox="1"/>
          <p:nvPr/>
        </p:nvSpPr>
        <p:spPr>
          <a:xfrm>
            <a:off x="1187624" y="1772816"/>
            <a:ext cx="5400600" cy="1200329"/>
          </a:xfrm>
          <a:prstGeom prst="rect">
            <a:avLst/>
          </a:prstGeom>
          <a:solidFill>
            <a:schemeClr val="accent4">
              <a:lumMod val="60000"/>
              <a:lumOff val="40000"/>
            </a:schemeClr>
          </a:solidFill>
          <a:ln>
            <a:solidFill>
              <a:schemeClr val="tx1"/>
            </a:solidFill>
          </a:ln>
        </p:spPr>
        <p:txBody>
          <a:bodyPr wrap="square" rtlCol="0">
            <a:spAutoFit/>
          </a:bodyPr>
          <a:lstStyle/>
          <a:p>
            <a:r>
              <a:rPr lang="it-IT" dirty="0" smtClean="0">
                <a:solidFill>
                  <a:prstClr val="black"/>
                </a:solidFill>
              </a:rPr>
              <a:t>I </a:t>
            </a:r>
            <a:r>
              <a:rPr lang="it-IT" dirty="0" smtClean="0">
                <a:solidFill>
                  <a:srgbClr val="FF0000"/>
                </a:solidFill>
              </a:rPr>
              <a:t>buchi neri </a:t>
            </a:r>
            <a:r>
              <a:rPr lang="it-IT" dirty="0" smtClean="0">
                <a:solidFill>
                  <a:prstClr val="black"/>
                </a:solidFill>
              </a:rPr>
              <a:t>sono ciò che resta dopo la morte di una stella grande almeno 3 volte più del Sole. La loro gravità è così intensa che nulla può sfuggire alla loro attrazione, nemmeno la luce: per questo sono «neri»!</a:t>
            </a:r>
            <a:endParaRPr lang="it-IT" dirty="0">
              <a:solidFill>
                <a:prstClr val="black"/>
              </a:solidFill>
            </a:endParaRPr>
          </a:p>
        </p:txBody>
      </p:sp>
      <p:sp>
        <p:nvSpPr>
          <p:cNvPr id="7" name="CasellaDiTesto 6"/>
          <p:cNvSpPr txBox="1"/>
          <p:nvPr/>
        </p:nvSpPr>
        <p:spPr>
          <a:xfrm>
            <a:off x="1194174" y="3129935"/>
            <a:ext cx="6834210" cy="3416320"/>
          </a:xfrm>
          <a:prstGeom prst="rect">
            <a:avLst/>
          </a:prstGeom>
          <a:solidFill>
            <a:schemeClr val="accent4">
              <a:lumMod val="60000"/>
              <a:lumOff val="40000"/>
            </a:schemeClr>
          </a:solidFill>
          <a:ln>
            <a:solidFill>
              <a:schemeClr val="tx1"/>
            </a:solidFill>
          </a:ln>
        </p:spPr>
        <p:txBody>
          <a:bodyPr wrap="square" rtlCol="0">
            <a:spAutoFit/>
          </a:bodyPr>
          <a:lstStyle/>
          <a:p>
            <a:r>
              <a:rPr lang="it-IT" dirty="0" smtClean="0">
                <a:solidFill>
                  <a:srgbClr val="FF0000"/>
                </a:solidFill>
              </a:rPr>
              <a:t>I buchi neri </a:t>
            </a:r>
            <a:r>
              <a:rPr lang="it-IT" dirty="0" err="1" smtClean="0">
                <a:solidFill>
                  <a:srgbClr val="FF0000"/>
                </a:solidFill>
              </a:rPr>
              <a:t>supermassicci</a:t>
            </a:r>
            <a:r>
              <a:rPr lang="it-IT" dirty="0" smtClean="0">
                <a:solidFill>
                  <a:srgbClr val="FF0000"/>
                </a:solidFill>
              </a:rPr>
              <a:t> </a:t>
            </a:r>
            <a:r>
              <a:rPr lang="it-IT" dirty="0" smtClean="0">
                <a:solidFill>
                  <a:prstClr val="black"/>
                </a:solidFill>
              </a:rPr>
              <a:t>(300 milioni di masse solari) si trovano nel nucleo di galassie giovani e lontane (miliardi di anni luce!). </a:t>
            </a:r>
          </a:p>
          <a:p>
            <a:endParaRPr lang="it-IT" dirty="0">
              <a:solidFill>
                <a:prstClr val="black"/>
              </a:solidFill>
            </a:endParaRPr>
          </a:p>
          <a:p>
            <a:r>
              <a:rPr lang="it-IT" dirty="0" smtClean="0">
                <a:solidFill>
                  <a:prstClr val="black"/>
                </a:solidFill>
              </a:rPr>
              <a:t>Questi nuclei sono ricchissimi di materia che, attratta dall’immensa forza gravitazionale dei super buchi neri, inevitabilmente finisce al loro interno portando il nucleo galattico ad essere centinaia di volte più luminoso di tutta la galassia.</a:t>
            </a:r>
          </a:p>
          <a:p>
            <a:endParaRPr lang="it-IT" dirty="0">
              <a:solidFill>
                <a:prstClr val="black"/>
              </a:solidFill>
            </a:endParaRPr>
          </a:p>
          <a:p>
            <a:r>
              <a:rPr lang="it-IT" dirty="0" smtClean="0">
                <a:solidFill>
                  <a:prstClr val="black"/>
                </a:solidFill>
              </a:rPr>
              <a:t>A seconda delle caratteristiche del fenomeno, queste galassie si chiamano QUASARS o BLAZARS e al telescopio hanno l’aspetto di un punto luminoso simile a quello delle stelle normali. E ciò perché il resto della galassia viene coperta dall’enorme luminosità del suo nucleo…</a:t>
            </a:r>
            <a:endParaRPr lang="it-IT" dirty="0">
              <a:solidFill>
                <a:prstClr val="black"/>
              </a:solidFill>
            </a:endParaRPr>
          </a:p>
        </p:txBody>
      </p:sp>
    </p:spTree>
    <p:extLst>
      <p:ext uri="{BB962C8B-B14F-4D97-AF65-F5344CB8AC3E}">
        <p14:creationId xmlns:p14="http://schemas.microsoft.com/office/powerpoint/2010/main" val="6337103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691680" y="1262512"/>
            <a:ext cx="6614015" cy="461665"/>
          </a:xfrm>
          <a:prstGeom prst="rect">
            <a:avLst/>
          </a:prstGeom>
          <a:noFill/>
        </p:spPr>
        <p:txBody>
          <a:bodyPr wrap="square" rtlCol="0">
            <a:spAutoFit/>
          </a:bodyPr>
          <a:lstStyle/>
          <a:p>
            <a:pPr algn="ctr"/>
            <a:r>
              <a:rPr lang="it-IT" sz="2400" dirty="0" smtClean="0">
                <a:solidFill>
                  <a:srgbClr val="FF0000"/>
                </a:solidFill>
              </a:rPr>
              <a:t>Progetto </a:t>
            </a:r>
            <a:r>
              <a:rPr lang="it-IT" sz="2400" dirty="0">
                <a:solidFill>
                  <a:srgbClr val="FF0000"/>
                </a:solidFill>
              </a:rPr>
              <a:t>8</a:t>
            </a:r>
            <a:r>
              <a:rPr lang="it-IT" sz="2400" dirty="0" smtClean="0">
                <a:solidFill>
                  <a:srgbClr val="FF0000"/>
                </a:solidFill>
              </a:rPr>
              <a:t>: «vedere» i buchi neri</a:t>
            </a:r>
            <a:endParaRPr lang="it-IT" sz="2400" dirty="0">
              <a:solidFill>
                <a:srgbClr val="FF0000"/>
              </a:solidFill>
            </a:endParaRPr>
          </a:p>
        </p:txBody>
      </p:sp>
      <p:sp>
        <p:nvSpPr>
          <p:cNvPr id="6" name="CasellaDiTesto 5"/>
          <p:cNvSpPr txBox="1"/>
          <p:nvPr/>
        </p:nvSpPr>
        <p:spPr>
          <a:xfrm>
            <a:off x="1187624" y="1857598"/>
            <a:ext cx="5400600" cy="923330"/>
          </a:xfrm>
          <a:prstGeom prst="rect">
            <a:avLst/>
          </a:prstGeom>
          <a:solidFill>
            <a:schemeClr val="accent4">
              <a:lumMod val="60000"/>
              <a:lumOff val="40000"/>
            </a:schemeClr>
          </a:solidFill>
          <a:ln>
            <a:solidFill>
              <a:schemeClr val="tx1"/>
            </a:solidFill>
          </a:ln>
        </p:spPr>
        <p:txBody>
          <a:bodyPr wrap="square" rtlCol="0">
            <a:spAutoFit/>
          </a:bodyPr>
          <a:lstStyle/>
          <a:p>
            <a:r>
              <a:rPr lang="it-IT" dirty="0" smtClean="0">
                <a:solidFill>
                  <a:prstClr val="black"/>
                </a:solidFill>
              </a:rPr>
              <a:t>Studiare le variazioni di luminosità dei </a:t>
            </a:r>
            <a:r>
              <a:rPr lang="it-IT" dirty="0" err="1">
                <a:solidFill>
                  <a:prstClr val="black"/>
                </a:solidFill>
              </a:rPr>
              <a:t>q</a:t>
            </a:r>
            <a:r>
              <a:rPr lang="it-IT" dirty="0" err="1" smtClean="0">
                <a:solidFill>
                  <a:prstClr val="black"/>
                </a:solidFill>
              </a:rPr>
              <a:t>uasars</a:t>
            </a:r>
            <a:r>
              <a:rPr lang="it-IT" dirty="0" smtClean="0">
                <a:solidFill>
                  <a:prstClr val="black"/>
                </a:solidFill>
              </a:rPr>
              <a:t>  e dei blazers vuol dire studiare l’attività distruttiva dei buchi neri nascosti nel nucleo di queste galassie «attive!». </a:t>
            </a:r>
            <a:endParaRPr lang="it-IT" dirty="0">
              <a:solidFill>
                <a:prstClr val="black"/>
              </a:solidFill>
            </a:endParaRPr>
          </a:p>
        </p:txBody>
      </p:sp>
      <p:sp>
        <p:nvSpPr>
          <p:cNvPr id="7" name="CasellaDiTesto 6"/>
          <p:cNvSpPr txBox="1"/>
          <p:nvPr/>
        </p:nvSpPr>
        <p:spPr>
          <a:xfrm>
            <a:off x="1194174" y="3129935"/>
            <a:ext cx="6834210" cy="646331"/>
          </a:xfrm>
          <a:prstGeom prst="rect">
            <a:avLst/>
          </a:prstGeom>
          <a:solidFill>
            <a:schemeClr val="accent4">
              <a:lumMod val="60000"/>
              <a:lumOff val="40000"/>
            </a:schemeClr>
          </a:solidFill>
          <a:ln>
            <a:solidFill>
              <a:schemeClr val="tx1"/>
            </a:solidFill>
          </a:ln>
        </p:spPr>
        <p:txBody>
          <a:bodyPr wrap="square" rtlCol="0">
            <a:spAutoFit/>
          </a:bodyPr>
          <a:lstStyle/>
          <a:p>
            <a:r>
              <a:rPr lang="it-IT" dirty="0" smtClean="0">
                <a:solidFill>
                  <a:prstClr val="black"/>
                </a:solidFill>
              </a:rPr>
              <a:t>Spesso da questi nuclei galattici vengo sparati nello spazio violenti getti di materia</a:t>
            </a:r>
            <a:endParaRPr lang="it-IT" dirty="0">
              <a:solidFill>
                <a:prstClr val="black"/>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4173" y="4005064"/>
            <a:ext cx="2994363"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005064"/>
            <a:ext cx="252028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2715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619672" y="1340768"/>
            <a:ext cx="7128792" cy="830997"/>
          </a:xfrm>
          <a:prstGeom prst="rect">
            <a:avLst/>
          </a:prstGeom>
          <a:noFill/>
        </p:spPr>
        <p:txBody>
          <a:bodyPr wrap="square" rtlCol="0">
            <a:spAutoFit/>
          </a:bodyPr>
          <a:lstStyle/>
          <a:p>
            <a:pPr algn="ctr"/>
            <a:r>
              <a:rPr lang="it-IT" sz="2400" dirty="0" smtClean="0">
                <a:solidFill>
                  <a:srgbClr val="FF0000"/>
                </a:solidFill>
              </a:rPr>
              <a:t>Progetto 9: misurare la distanza con le stelle pulsanti: </a:t>
            </a:r>
            <a:br>
              <a:rPr lang="it-IT" sz="2400" dirty="0" smtClean="0">
                <a:solidFill>
                  <a:srgbClr val="FF0000"/>
                </a:solidFill>
              </a:rPr>
            </a:br>
            <a:r>
              <a:rPr lang="it-IT" sz="2400" dirty="0" smtClean="0">
                <a:solidFill>
                  <a:srgbClr val="FF0000"/>
                </a:solidFill>
              </a:rPr>
              <a:t>le Cefeidi</a:t>
            </a:r>
            <a:endParaRPr lang="it-IT" sz="2400" dirty="0">
              <a:solidFill>
                <a:srgbClr val="FF0000"/>
              </a:solidFill>
            </a:endParaRPr>
          </a:p>
        </p:txBody>
      </p:sp>
      <p:sp>
        <p:nvSpPr>
          <p:cNvPr id="3" name="CasellaDiTesto 2"/>
          <p:cNvSpPr txBox="1"/>
          <p:nvPr/>
        </p:nvSpPr>
        <p:spPr>
          <a:xfrm>
            <a:off x="1475656" y="2132856"/>
            <a:ext cx="7272808" cy="1477328"/>
          </a:xfrm>
          <a:prstGeom prst="rect">
            <a:avLst/>
          </a:prstGeom>
          <a:noFill/>
        </p:spPr>
        <p:txBody>
          <a:bodyPr wrap="square" rtlCol="0">
            <a:spAutoFit/>
          </a:bodyPr>
          <a:lstStyle/>
          <a:p>
            <a:r>
              <a:rPr lang="it-IT" dirty="0" smtClean="0"/>
              <a:t>Alcune stelle, giunte quasi al termine della loro vita, entrano in una fase di instabilità in cui iniziano a pulsare, aumentando e diminuendo periodicamente le loro dimensioni e quindi la loro luminosità. Nel caso di variabili Cefeidi vale la seguente relazione tra il periodo P e la magnitudine assoluta M (in banda V e banda R):</a:t>
            </a:r>
            <a:endParaRPr lang="it-IT"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983" y="3717032"/>
            <a:ext cx="3822154" cy="704081"/>
          </a:xfrm>
          <a:prstGeom prst="rect">
            <a:avLst/>
          </a:prstGeom>
          <a:solidFill>
            <a:schemeClr val="accent3">
              <a:lumMod val="20000"/>
              <a:lumOff val="80000"/>
            </a:schemeClr>
          </a:solidFill>
          <a:ln w="9525">
            <a:solidFill>
              <a:schemeClr val="tx1"/>
            </a:solidFill>
            <a:miter lim="800000"/>
            <a:headEnd/>
            <a:tailEnd/>
          </a:ln>
          <a:effec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266" y="4581128"/>
            <a:ext cx="3874006" cy="6850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619672" y="5435932"/>
            <a:ext cx="6912768" cy="369332"/>
          </a:xfrm>
          <a:prstGeom prst="rect">
            <a:avLst/>
          </a:prstGeom>
          <a:noFill/>
        </p:spPr>
        <p:txBody>
          <a:bodyPr wrap="square" rtlCol="0">
            <a:spAutoFit/>
          </a:bodyPr>
          <a:lstStyle/>
          <a:p>
            <a:r>
              <a:rPr lang="it-IT" dirty="0" smtClean="0"/>
              <a:t>Nota la loro magnitudine assoluta M, si può ricavare la distanza:</a:t>
            </a:r>
            <a:endParaRPr lang="it-IT" dirty="0"/>
          </a:p>
        </p:txBody>
      </p:sp>
      <mc:AlternateContent xmlns:mc="http://schemas.openxmlformats.org/markup-compatibility/2006" xmlns:a14="http://schemas.microsoft.com/office/drawing/2010/main">
        <mc:Choice Requires="a14">
          <p:sp>
            <p:nvSpPr>
              <p:cNvPr id="15" name="CasellaDiTesto 14"/>
              <p:cNvSpPr txBox="1"/>
              <p:nvPr/>
            </p:nvSpPr>
            <p:spPr>
              <a:xfrm>
                <a:off x="2051720" y="5949280"/>
                <a:ext cx="6264696" cy="390748"/>
              </a:xfrm>
              <a:prstGeom prst="rect">
                <a:avLst/>
              </a:prstGeom>
              <a:solidFill>
                <a:schemeClr val="bg2">
                  <a:lumMod val="40000"/>
                  <a:lumOff val="60000"/>
                </a:schemeClr>
              </a:solid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a:rPr>
                          </m:ctrlPr>
                        </m:sSubPr>
                        <m:e>
                          <m:r>
                            <a:rPr lang="it-IT" b="0" i="1" smtClean="0">
                              <a:latin typeface="Cambria Math"/>
                            </a:rPr>
                            <m:t>𝑀</m:t>
                          </m:r>
                        </m:e>
                        <m:sub>
                          <m:r>
                            <a:rPr lang="it-IT" b="0" i="1" smtClean="0">
                              <a:latin typeface="Cambria Math"/>
                            </a:rPr>
                            <m:t>𝐴𝑠𝑠𝑜𝑙𝑢𝑡𝑎</m:t>
                          </m:r>
                        </m:sub>
                      </m:sSub>
                      <m:r>
                        <a:rPr lang="it-IT" b="0" i="1" smtClean="0">
                          <a:latin typeface="Cambria Math"/>
                        </a:rPr>
                        <m:t>= </m:t>
                      </m:r>
                      <m:sSub>
                        <m:sSubPr>
                          <m:ctrlPr>
                            <a:rPr lang="it-IT" b="0" i="1" smtClean="0">
                              <a:latin typeface="Cambria Math"/>
                            </a:rPr>
                          </m:ctrlPr>
                        </m:sSubPr>
                        <m:e>
                          <m:r>
                            <a:rPr lang="it-IT" b="0" i="1" smtClean="0">
                              <a:latin typeface="Cambria Math"/>
                            </a:rPr>
                            <m:t>𝑚</m:t>
                          </m:r>
                        </m:e>
                        <m:sub>
                          <m:r>
                            <a:rPr lang="it-IT" b="0" i="1" smtClean="0">
                              <a:latin typeface="Cambria Math"/>
                            </a:rPr>
                            <m:t>𝑎𝑝𝑝𝑎𝑟𝑒𝑛𝑡𝑒</m:t>
                          </m:r>
                        </m:sub>
                      </m:sSub>
                      <m:r>
                        <a:rPr lang="it-IT" b="0" i="1" smtClean="0">
                          <a:latin typeface="Cambria Math"/>
                        </a:rPr>
                        <m:t>+5−5∗</m:t>
                      </m:r>
                      <m:func>
                        <m:funcPr>
                          <m:ctrlPr>
                            <a:rPr lang="it-IT" b="0" i="1" smtClean="0">
                              <a:latin typeface="Cambria Math"/>
                            </a:rPr>
                          </m:ctrlPr>
                        </m:funcPr>
                        <m:fName>
                          <m:sSub>
                            <m:sSubPr>
                              <m:ctrlPr>
                                <a:rPr lang="it-IT" b="0" i="1" smtClean="0">
                                  <a:latin typeface="Cambria Math"/>
                                </a:rPr>
                              </m:ctrlPr>
                            </m:sSubPr>
                            <m:e>
                              <m:r>
                                <m:rPr>
                                  <m:sty m:val="p"/>
                                </m:rPr>
                                <a:rPr lang="it-IT" b="0" i="0" smtClean="0">
                                  <a:latin typeface="Cambria Math"/>
                                </a:rPr>
                                <m:t>log</m:t>
                              </m:r>
                            </m:e>
                            <m:sub>
                              <m:r>
                                <a:rPr lang="it-IT" b="0" i="1" smtClean="0">
                                  <a:latin typeface="Cambria Math"/>
                                </a:rPr>
                                <m:t>10</m:t>
                              </m:r>
                            </m:sub>
                          </m:sSub>
                        </m:fName>
                        <m:e>
                          <m:r>
                            <a:rPr lang="it-IT" b="0" i="1" smtClean="0">
                              <a:latin typeface="Cambria Math"/>
                            </a:rPr>
                            <m:t>𝐷</m:t>
                          </m:r>
                        </m:e>
                      </m:func>
                    </m:oMath>
                  </m:oMathPara>
                </a14:m>
                <a:endParaRPr lang="it-IT" dirty="0"/>
              </a:p>
            </p:txBody>
          </p:sp>
        </mc:Choice>
        <mc:Fallback xmlns="">
          <p:sp>
            <p:nvSpPr>
              <p:cNvPr id="15" name="CasellaDiTesto 14"/>
              <p:cNvSpPr txBox="1">
                <a:spLocks noRot="1" noChangeAspect="1" noMove="1" noResize="1" noEditPoints="1" noAdjustHandles="1" noChangeArrowheads="1" noChangeShapeType="1" noTextEdit="1"/>
              </p:cNvSpPr>
              <p:nvPr/>
            </p:nvSpPr>
            <p:spPr>
              <a:xfrm>
                <a:off x="2051720" y="5949280"/>
                <a:ext cx="6264696" cy="390748"/>
              </a:xfrm>
              <a:prstGeom prst="rect">
                <a:avLst/>
              </a:prstGeom>
              <a:blipFill rotWithShape="1">
                <a:blip r:embed="rId5"/>
                <a:stretch>
                  <a:fillRect b="-6061"/>
                </a:stretch>
              </a:blipFill>
              <a:ln>
                <a:solidFill>
                  <a:srgbClr val="FF0000"/>
                </a:solidFill>
              </a:ln>
            </p:spPr>
            <p:txBody>
              <a:bodyPr/>
              <a:lstStyle/>
              <a:p>
                <a:r>
                  <a:rPr lang="it-IT">
                    <a:noFill/>
                  </a:rPr>
                  <a:t> </a:t>
                </a:r>
              </a:p>
            </p:txBody>
          </p:sp>
        </mc:Fallback>
      </mc:AlternateContent>
    </p:spTree>
    <p:extLst>
      <p:ext uri="{BB962C8B-B14F-4D97-AF65-F5344CB8AC3E}">
        <p14:creationId xmlns:p14="http://schemas.microsoft.com/office/powerpoint/2010/main" val="1148065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3" name="Rectangle 2"/>
          <p:cNvSpPr>
            <a:spLocks noGrp="1"/>
          </p:cNvSpPr>
          <p:nvPr>
            <p:ph type="subTitle" idx="1"/>
          </p:nvPr>
        </p:nvSpPr>
        <p:spPr>
          <a:xfrm>
            <a:off x="1259632" y="1923792"/>
            <a:ext cx="7560840" cy="4673560"/>
          </a:xfrm>
          <a:solidFill>
            <a:schemeClr val="accent3">
              <a:lumMod val="40000"/>
              <a:lumOff val="60000"/>
              <a:alpha val="52000"/>
            </a:schemeClr>
          </a:solidFill>
          <a:ln>
            <a:solidFill>
              <a:schemeClr val="accent6">
                <a:lumMod val="75000"/>
              </a:schemeClr>
            </a:solidFill>
          </a:ln>
        </p:spPr>
        <p:txBody>
          <a:bodyPr>
            <a:normAutofit/>
          </a:bodyPr>
          <a:lstStyle/>
          <a:p>
            <a:pPr>
              <a:buClr>
                <a:srgbClr val="FF0000"/>
              </a:buClr>
            </a:pPr>
            <a:r>
              <a:rPr lang="it-IT" sz="2000" dirty="0" smtClean="0">
                <a:solidFill>
                  <a:schemeClr val="tx1"/>
                </a:solidFill>
              </a:rPr>
              <a:t>Individuata la stella che si vuole studiare, bisogna sapere dove cercarla in cielo. La posizione degli oggetti celesti è assegnata da una coppia di coordinate, </a:t>
            </a:r>
            <a:r>
              <a:rPr lang="it-IT" sz="2000" dirty="0" smtClean="0">
                <a:solidFill>
                  <a:srgbClr val="FF0000"/>
                </a:solidFill>
              </a:rPr>
              <a:t>l’ascensione </a:t>
            </a:r>
            <a:r>
              <a:rPr lang="it-IT" sz="2000" dirty="0" smtClean="0">
                <a:solidFill>
                  <a:srgbClr val="FF0000"/>
                </a:solidFill>
              </a:rPr>
              <a:t>retta A.R</a:t>
            </a:r>
            <a:r>
              <a:rPr lang="it-IT" sz="2000" dirty="0" smtClean="0">
                <a:solidFill>
                  <a:schemeClr val="tx1"/>
                </a:solidFill>
              </a:rPr>
              <a:t>. e la </a:t>
            </a:r>
            <a:r>
              <a:rPr lang="it-IT" sz="2000" dirty="0" smtClean="0">
                <a:solidFill>
                  <a:srgbClr val="FF0000"/>
                </a:solidFill>
              </a:rPr>
              <a:t>declinazione DEC </a:t>
            </a:r>
            <a:r>
              <a:rPr lang="it-IT" sz="2000" dirty="0" smtClean="0">
                <a:solidFill>
                  <a:schemeClr val="tx1"/>
                </a:solidFill>
              </a:rPr>
              <a:t>che sono l’analogo della </a:t>
            </a:r>
            <a:r>
              <a:rPr lang="it-IT" sz="2000" u="sng" dirty="0" smtClean="0">
                <a:solidFill>
                  <a:schemeClr val="tx1"/>
                </a:solidFill>
              </a:rPr>
              <a:t>Longitudine e della Latitudine </a:t>
            </a:r>
            <a:r>
              <a:rPr lang="it-IT" sz="2000" dirty="0" smtClean="0">
                <a:solidFill>
                  <a:schemeClr val="tx1"/>
                </a:solidFill>
              </a:rPr>
              <a:t>sulla superficie terrestre In figura sono chiamate  </a:t>
            </a:r>
            <a:r>
              <a:rPr lang="it-IT" sz="2000" dirty="0" smtClean="0">
                <a:solidFill>
                  <a:schemeClr val="tx1"/>
                </a:solidFill>
                <a:latin typeface="Symbol" pitchFamily="18" charset="2"/>
              </a:rPr>
              <a:t>a</a:t>
            </a:r>
            <a:r>
              <a:rPr lang="it-IT" sz="2000" dirty="0" smtClean="0">
                <a:solidFill>
                  <a:schemeClr val="tx1"/>
                </a:solidFill>
              </a:rPr>
              <a:t>  e  </a:t>
            </a:r>
            <a:r>
              <a:rPr lang="it-IT" sz="2000" dirty="0" smtClean="0">
                <a:solidFill>
                  <a:schemeClr val="tx1"/>
                </a:solidFill>
                <a:latin typeface="Symbol" pitchFamily="18" charset="2"/>
              </a:rPr>
              <a:t>d</a:t>
            </a:r>
            <a:r>
              <a:rPr lang="it-IT" sz="2000" dirty="0" smtClean="0">
                <a:solidFill>
                  <a:schemeClr val="tx1"/>
                </a:solidFill>
              </a:rPr>
              <a:t>.</a:t>
            </a:r>
          </a:p>
          <a:p>
            <a:pPr>
              <a:buClr>
                <a:srgbClr val="FF0000"/>
              </a:buClr>
            </a:pPr>
            <a:r>
              <a:rPr lang="it-IT" sz="2000" b="1" dirty="0" smtClean="0">
                <a:solidFill>
                  <a:schemeClr val="tx1"/>
                </a:solidFill>
              </a:rPr>
              <a:t>Esempio:  Coordinate Stella Polare</a:t>
            </a:r>
            <a:br>
              <a:rPr lang="it-IT" sz="2000" b="1" dirty="0" smtClean="0">
                <a:solidFill>
                  <a:schemeClr val="tx1"/>
                </a:solidFill>
              </a:rPr>
            </a:br>
            <a:r>
              <a:rPr lang="it-IT" sz="2000" b="1" dirty="0" smtClean="0">
                <a:solidFill>
                  <a:schemeClr val="tx1"/>
                </a:solidFill>
              </a:rPr>
              <a:t>A.R.:     02h 41m 38.7s	   (in ore)</a:t>
            </a:r>
          </a:p>
          <a:p>
            <a:pPr>
              <a:buClr>
                <a:srgbClr val="FF0000"/>
              </a:buClr>
            </a:pPr>
            <a:r>
              <a:rPr lang="it-IT" sz="2000" b="1" dirty="0" smtClean="0">
                <a:solidFill>
                  <a:schemeClr val="tx1"/>
                </a:solidFill>
              </a:rPr>
              <a:t>DEC:   </a:t>
            </a:r>
            <a:r>
              <a:rPr lang="it-IT" sz="2000" b="1" dirty="0">
                <a:solidFill>
                  <a:schemeClr val="tx1"/>
                </a:solidFill>
              </a:rPr>
              <a:t> </a:t>
            </a:r>
            <a:r>
              <a:rPr lang="it-IT" sz="2000" b="1" dirty="0" smtClean="0">
                <a:solidFill>
                  <a:schemeClr val="tx1"/>
                </a:solidFill>
              </a:rPr>
              <a:t>89° 15’ 51’’	   (in gradi)</a:t>
            </a:r>
          </a:p>
          <a:p>
            <a:pPr>
              <a:buClr>
                <a:srgbClr val="FF0000"/>
              </a:buClr>
            </a:pPr>
            <a:endParaRPr lang="it-IT" sz="2000" dirty="0" smtClean="0">
              <a:solidFill>
                <a:schemeClr val="tx1"/>
              </a:solidFill>
            </a:endParaRPr>
          </a:p>
          <a:p>
            <a:pPr marL="416052" indent="-342900">
              <a:buClr>
                <a:srgbClr val="FF0000"/>
              </a:buClr>
              <a:buFont typeface="Arial" panose="020B0604020202020204" pitchFamily="34" charset="0"/>
              <a:buChar char="•"/>
            </a:pPr>
            <a:endParaRPr lang="it-IT" sz="2000" dirty="0">
              <a:solidFill>
                <a:schemeClr val="tx1"/>
              </a:solidFill>
            </a:endParaRPr>
          </a:p>
        </p:txBody>
      </p:sp>
      <p:sp>
        <p:nvSpPr>
          <p:cNvPr id="4" name="CasellaDiTesto 3"/>
          <p:cNvSpPr txBox="1"/>
          <p:nvPr/>
        </p:nvSpPr>
        <p:spPr>
          <a:xfrm>
            <a:off x="1344100" y="1252781"/>
            <a:ext cx="7488832" cy="461665"/>
          </a:xfrm>
          <a:prstGeom prst="rect">
            <a:avLst/>
          </a:prstGeom>
          <a:noFill/>
        </p:spPr>
        <p:txBody>
          <a:bodyPr wrap="square" rtlCol="0">
            <a:spAutoFit/>
          </a:bodyPr>
          <a:lstStyle/>
          <a:p>
            <a:pPr algn="ctr"/>
            <a:r>
              <a:rPr lang="it-IT" sz="2400" dirty="0" smtClean="0">
                <a:solidFill>
                  <a:srgbClr val="FF0000"/>
                </a:solidFill>
              </a:rPr>
              <a:t>Progetto 1: trovare le stelle in cielo con ALADIN</a:t>
            </a:r>
            <a:endParaRPr lang="it-IT" sz="2400" dirty="0">
              <a:solidFill>
                <a:srgbClr val="FF0000"/>
              </a:solidFill>
            </a:endParaRPr>
          </a:p>
        </p:txBody>
      </p:sp>
      <p:pic>
        <p:nvPicPr>
          <p:cNvPr id="5" name="Immagine 4"/>
          <p:cNvPicPr>
            <a:picLocks noChangeAspect="1"/>
          </p:cNvPicPr>
          <p:nvPr/>
        </p:nvPicPr>
        <p:blipFill>
          <a:blip r:embed="rId3"/>
          <a:stretch>
            <a:fillRect/>
          </a:stretch>
        </p:blipFill>
        <p:spPr>
          <a:xfrm>
            <a:off x="5868144" y="3573016"/>
            <a:ext cx="2781672" cy="2781672"/>
          </a:xfrm>
          <a:prstGeom prst="rect">
            <a:avLst/>
          </a:prstGeom>
          <a:ln>
            <a:solidFill>
              <a:schemeClr val="tx2">
                <a:lumMod val="60000"/>
                <a:lumOff val="40000"/>
              </a:schemeClr>
            </a:solidFill>
          </a:ln>
        </p:spPr>
      </p:pic>
      <p:sp>
        <p:nvSpPr>
          <p:cNvPr id="6" name="CasellaDiTesto 5"/>
          <p:cNvSpPr txBox="1"/>
          <p:nvPr/>
        </p:nvSpPr>
        <p:spPr>
          <a:xfrm>
            <a:off x="1475656" y="5445224"/>
            <a:ext cx="4104456" cy="923330"/>
          </a:xfrm>
          <a:prstGeom prst="rect">
            <a:avLst/>
          </a:prstGeom>
          <a:noFill/>
          <a:ln>
            <a:solidFill>
              <a:srgbClr val="FF0000"/>
            </a:solidFill>
          </a:ln>
        </p:spPr>
        <p:txBody>
          <a:bodyPr wrap="square" rtlCol="0">
            <a:spAutoFit/>
          </a:bodyPr>
          <a:lstStyle/>
          <a:p>
            <a:r>
              <a:rPr lang="it-IT" dirty="0" smtClean="0"/>
              <a:t>Il punto </a:t>
            </a:r>
            <a:r>
              <a:rPr lang="it-IT" dirty="0" smtClean="0">
                <a:latin typeface="Symbol" pitchFamily="18" charset="2"/>
              </a:rPr>
              <a:t>g </a:t>
            </a:r>
            <a:r>
              <a:rPr lang="it-IT" dirty="0" smtClean="0">
                <a:latin typeface="Times New Roman" pitchFamily="18" charset="0"/>
                <a:cs typeface="Times New Roman" pitchFamily="18" charset="0"/>
              </a:rPr>
              <a:t> è l’intersezione tra l’equatore celeste e l’eclittica (il percorso apparente del Sole in cielo) ed è l’origine delle A.R.</a:t>
            </a:r>
            <a:endParaRPr lang="it-IT" dirty="0"/>
          </a:p>
        </p:txBody>
      </p:sp>
    </p:spTree>
    <p:extLst>
      <p:ext uri="{BB962C8B-B14F-4D97-AF65-F5344CB8AC3E}">
        <p14:creationId xmlns:p14="http://schemas.microsoft.com/office/powerpoint/2010/main" val="30914161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475656" y="1455167"/>
            <a:ext cx="7128792" cy="461665"/>
          </a:xfrm>
          <a:prstGeom prst="rect">
            <a:avLst/>
          </a:prstGeom>
          <a:noFill/>
        </p:spPr>
        <p:txBody>
          <a:bodyPr wrap="square" rtlCol="0">
            <a:spAutoFit/>
          </a:bodyPr>
          <a:lstStyle/>
          <a:p>
            <a:pPr algn="ctr"/>
            <a:r>
              <a:rPr lang="it-IT" sz="2400" dirty="0" smtClean="0">
                <a:solidFill>
                  <a:srgbClr val="FF0000"/>
                </a:solidFill>
              </a:rPr>
              <a:t>Progetto 10: tricromia di immagini</a:t>
            </a:r>
            <a:endParaRPr lang="it-IT" sz="2400" dirty="0">
              <a:solidFill>
                <a:srgbClr val="FF0000"/>
              </a:solidFill>
            </a:endParaRPr>
          </a:p>
        </p:txBody>
      </p:sp>
      <p:pic>
        <p:nvPicPr>
          <p:cNvPr id="1028" name="Picture 4" descr="Elaborazione immagine: Sintesi additiva e sintesi sottratti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420888"/>
            <a:ext cx="7548195"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1955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475656" y="1455167"/>
            <a:ext cx="7128792" cy="461665"/>
          </a:xfrm>
          <a:prstGeom prst="rect">
            <a:avLst/>
          </a:prstGeom>
          <a:noFill/>
        </p:spPr>
        <p:txBody>
          <a:bodyPr wrap="square" rtlCol="0">
            <a:spAutoFit/>
          </a:bodyPr>
          <a:lstStyle/>
          <a:p>
            <a:pPr algn="ctr"/>
            <a:r>
              <a:rPr lang="it-IT" sz="2400" dirty="0" smtClean="0">
                <a:solidFill>
                  <a:srgbClr val="FF0000"/>
                </a:solidFill>
              </a:rPr>
              <a:t>Progetto 10: tricromia di immagini</a:t>
            </a:r>
            <a:endParaRPr lang="it-IT" sz="2400" dirty="0">
              <a:solidFill>
                <a:srgbClr val="FF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04864"/>
            <a:ext cx="8712968"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7582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475656" y="1455167"/>
            <a:ext cx="7128792" cy="461665"/>
          </a:xfrm>
          <a:prstGeom prst="rect">
            <a:avLst/>
          </a:prstGeom>
          <a:noFill/>
        </p:spPr>
        <p:txBody>
          <a:bodyPr wrap="square" rtlCol="0">
            <a:spAutoFit/>
          </a:bodyPr>
          <a:lstStyle/>
          <a:p>
            <a:pPr algn="ctr"/>
            <a:r>
              <a:rPr lang="it-IT" sz="2400" dirty="0" smtClean="0">
                <a:solidFill>
                  <a:srgbClr val="FF0000"/>
                </a:solidFill>
              </a:rPr>
              <a:t>Progetto 10: tricromia di immagini</a:t>
            </a:r>
            <a:endParaRPr lang="it-IT" sz="2400" dirty="0">
              <a:solidFill>
                <a:srgbClr val="FF0000"/>
              </a:solidFill>
            </a:endParaRPr>
          </a:p>
        </p:txBody>
      </p:sp>
      <p:sp>
        <p:nvSpPr>
          <p:cNvPr id="3" name="CasellaDiTesto 2"/>
          <p:cNvSpPr txBox="1"/>
          <p:nvPr/>
        </p:nvSpPr>
        <p:spPr>
          <a:xfrm>
            <a:off x="1473876" y="2204864"/>
            <a:ext cx="6984776" cy="1477328"/>
          </a:xfrm>
          <a:prstGeom prst="rect">
            <a:avLst/>
          </a:prstGeom>
          <a:noFill/>
        </p:spPr>
        <p:txBody>
          <a:bodyPr wrap="square" rtlCol="0">
            <a:spAutoFit/>
          </a:bodyPr>
          <a:lstStyle/>
          <a:p>
            <a:r>
              <a:rPr lang="it-IT" dirty="0" smtClean="0"/>
              <a:t>Aprire in </a:t>
            </a:r>
            <a:r>
              <a:rPr lang="it-IT" dirty="0" err="1" smtClean="0"/>
              <a:t>AstroArt</a:t>
            </a:r>
            <a:r>
              <a:rPr lang="it-IT" dirty="0" smtClean="0"/>
              <a:t> le tre immagini ottenute nei filtri B,  V e R.</a:t>
            </a:r>
          </a:p>
          <a:p>
            <a:r>
              <a:rPr lang="it-IT" dirty="0" smtClean="0"/>
              <a:t>Entrare nel menù COLORE – TRICROMIA ed assegnare ai canali rosso verde e blu le immagini relative.</a:t>
            </a:r>
          </a:p>
          <a:p>
            <a:endParaRPr lang="it-IT" dirty="0"/>
          </a:p>
          <a:p>
            <a:r>
              <a:rPr lang="it-IT" dirty="0" smtClean="0"/>
              <a:t>Se serve, allineare le immagini </a:t>
            </a:r>
            <a:endParaRPr lang="it-IT"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876" y="4024153"/>
            <a:ext cx="4320480" cy="12810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0560" y="3452653"/>
            <a:ext cx="2933700" cy="114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475656" y="5445224"/>
            <a:ext cx="7418604" cy="1200329"/>
          </a:xfrm>
          <a:prstGeom prst="rect">
            <a:avLst/>
          </a:prstGeom>
          <a:noFill/>
        </p:spPr>
        <p:txBody>
          <a:bodyPr wrap="square" rtlCol="0">
            <a:spAutoFit/>
          </a:bodyPr>
          <a:lstStyle/>
          <a:p>
            <a:r>
              <a:rPr lang="it-IT" dirty="0" smtClean="0"/>
              <a:t>Entrare nel menù COLORE e bilanciare i tre canali con i comandi a disposizione, saturando correttamente l’immagine (SATURAZIONE – BILANCIA COLORE – CURVE COLORE) per ottenere un risultato esteticamente apprezzabile</a:t>
            </a:r>
            <a:endParaRPr lang="it-IT" dirty="0"/>
          </a:p>
        </p:txBody>
      </p:sp>
    </p:spTree>
    <p:extLst>
      <p:ext uri="{BB962C8B-B14F-4D97-AF65-F5344CB8AC3E}">
        <p14:creationId xmlns:p14="http://schemas.microsoft.com/office/powerpoint/2010/main" val="10701776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3" y="1323678"/>
            <a:ext cx="8107684" cy="5307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84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124743"/>
            <a:ext cx="2818714" cy="561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445200" y="2732726"/>
            <a:ext cx="3558847" cy="1200329"/>
          </a:xfrm>
          <a:prstGeom prst="rect">
            <a:avLst/>
          </a:prstGeom>
          <a:solidFill>
            <a:schemeClr val="accent2">
              <a:lumMod val="20000"/>
              <a:lumOff val="80000"/>
            </a:schemeClr>
          </a:solidFill>
          <a:ln>
            <a:solidFill>
              <a:srgbClr val="FF0000"/>
            </a:solidFill>
          </a:ln>
        </p:spPr>
        <p:txBody>
          <a:bodyPr wrap="square" rtlCol="0">
            <a:spAutoFit/>
          </a:bodyPr>
          <a:lstStyle/>
          <a:p>
            <a:r>
              <a:rPr lang="it-IT" sz="2400" dirty="0" smtClean="0"/>
              <a:t>Il pannello di controllo dell’Osservatorio di Seveso.</a:t>
            </a:r>
            <a:endParaRPr lang="it-IT" sz="2400" dirty="0"/>
          </a:p>
        </p:txBody>
      </p:sp>
    </p:spTree>
    <p:extLst>
      <p:ext uri="{BB962C8B-B14F-4D97-AF65-F5344CB8AC3E}">
        <p14:creationId xmlns:p14="http://schemas.microsoft.com/office/powerpoint/2010/main" val="7846971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403648" y="2564904"/>
            <a:ext cx="7272808" cy="1323439"/>
          </a:xfrm>
          <a:prstGeom prst="rect">
            <a:avLst/>
          </a:prstGeom>
          <a:solidFill>
            <a:schemeClr val="accent4">
              <a:lumMod val="40000"/>
              <a:lumOff val="60000"/>
            </a:schemeClr>
          </a:solidFill>
          <a:ln>
            <a:solidFill>
              <a:schemeClr val="tx1"/>
            </a:solidFill>
          </a:ln>
        </p:spPr>
        <p:txBody>
          <a:bodyPr wrap="square" rtlCol="0">
            <a:spAutoFit/>
          </a:bodyPr>
          <a:lstStyle/>
          <a:p>
            <a:pPr algn="ctr"/>
            <a:r>
              <a:rPr lang="it-IT" sz="4000" dirty="0" smtClean="0">
                <a:solidFill>
                  <a:srgbClr val="FF0000"/>
                </a:solidFill>
              </a:rPr>
              <a:t>Fotometria batch con AA7</a:t>
            </a:r>
          </a:p>
          <a:p>
            <a:pPr algn="ctr"/>
            <a:r>
              <a:rPr lang="it-IT" sz="4000" dirty="0" smtClean="0">
                <a:solidFill>
                  <a:srgbClr val="FF0000"/>
                </a:solidFill>
              </a:rPr>
              <a:t>Istruzioni</a:t>
            </a:r>
            <a:endParaRPr lang="it-IT" sz="4000" dirty="0">
              <a:solidFill>
                <a:srgbClr val="FF0000"/>
              </a:solidFill>
            </a:endParaRPr>
          </a:p>
        </p:txBody>
      </p:sp>
    </p:spTree>
    <p:extLst>
      <p:ext uri="{BB962C8B-B14F-4D97-AF65-F5344CB8AC3E}">
        <p14:creationId xmlns:p14="http://schemas.microsoft.com/office/powerpoint/2010/main" val="6891177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6" name="CasellaDiTesto 5"/>
          <p:cNvSpPr txBox="1"/>
          <p:nvPr/>
        </p:nvSpPr>
        <p:spPr>
          <a:xfrm>
            <a:off x="1475656" y="1455167"/>
            <a:ext cx="7128792" cy="461665"/>
          </a:xfrm>
          <a:prstGeom prst="rect">
            <a:avLst/>
          </a:prstGeom>
          <a:noFill/>
        </p:spPr>
        <p:txBody>
          <a:bodyPr wrap="square" rtlCol="0">
            <a:spAutoFit/>
          </a:bodyPr>
          <a:lstStyle/>
          <a:p>
            <a:pPr algn="ctr"/>
            <a:r>
              <a:rPr lang="it-IT" sz="2400" dirty="0" smtClean="0">
                <a:solidFill>
                  <a:srgbClr val="FF0000"/>
                </a:solidFill>
              </a:rPr>
              <a:t>Fotometria batch con AA7</a:t>
            </a:r>
            <a:endParaRPr lang="it-IT" sz="2400" dirty="0">
              <a:solidFill>
                <a:srgbClr val="FF0000"/>
              </a:solidFill>
            </a:endParaRPr>
          </a:p>
        </p:txBody>
      </p:sp>
      <p:sp>
        <p:nvSpPr>
          <p:cNvPr id="5" name="CasellaDiTesto 4"/>
          <p:cNvSpPr txBox="1"/>
          <p:nvPr/>
        </p:nvSpPr>
        <p:spPr>
          <a:xfrm>
            <a:off x="1475656" y="2420888"/>
            <a:ext cx="3960440" cy="369332"/>
          </a:xfrm>
          <a:prstGeom prst="rect">
            <a:avLst/>
          </a:prstGeom>
          <a:noFill/>
        </p:spPr>
        <p:txBody>
          <a:bodyPr wrap="square" rtlCol="0">
            <a:spAutoFit/>
          </a:bodyPr>
          <a:lstStyle/>
          <a:p>
            <a:r>
              <a:rPr lang="it-IT" dirty="0" smtClean="0"/>
              <a:t>1) Aprire la prima immagine della serie</a:t>
            </a:r>
            <a:endParaRPr lang="it-IT"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120217"/>
            <a:ext cx="1057647" cy="10207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1475656" y="2852936"/>
            <a:ext cx="4248472" cy="369332"/>
          </a:xfrm>
          <a:prstGeom prst="rect">
            <a:avLst/>
          </a:prstGeom>
          <a:noFill/>
        </p:spPr>
        <p:txBody>
          <a:bodyPr wrap="square" rtlCol="0">
            <a:spAutoFit/>
          </a:bodyPr>
          <a:lstStyle/>
          <a:p>
            <a:r>
              <a:rPr lang="it-IT" dirty="0" smtClean="0"/>
              <a:t>2) Regolarne la luminosità con F4</a:t>
            </a:r>
            <a:endParaRPr lang="it-IT" dirty="0"/>
          </a:p>
        </p:txBody>
      </p:sp>
      <p:sp>
        <p:nvSpPr>
          <p:cNvPr id="9" name="CasellaDiTesto 8"/>
          <p:cNvSpPr txBox="1"/>
          <p:nvPr/>
        </p:nvSpPr>
        <p:spPr>
          <a:xfrm>
            <a:off x="1494369" y="3284984"/>
            <a:ext cx="7344816" cy="1200329"/>
          </a:xfrm>
          <a:prstGeom prst="rect">
            <a:avLst/>
          </a:prstGeom>
          <a:noFill/>
        </p:spPr>
        <p:txBody>
          <a:bodyPr wrap="square" rtlCol="0">
            <a:spAutoFit/>
          </a:bodyPr>
          <a:lstStyle/>
          <a:p>
            <a:r>
              <a:rPr lang="it-IT" dirty="0" smtClean="0"/>
              <a:t>3) In menù STRUMENTI – FOTOMETRIA D’APERTURA  regolare i raggi dei cerchi in modo che quello più interno contenga la stella interamente e quello più esterno non abbia stelle al suo interno (se possibile). Si sposti la finestra zoom e si individui la stella </a:t>
            </a:r>
            <a:r>
              <a:rPr lang="it-IT" dirty="0"/>
              <a:t>c</a:t>
            </a:r>
            <a:r>
              <a:rPr lang="it-IT" dirty="0" smtClean="0"/>
              <a:t>on il cursore. Si chiuda la finestra zoom.</a:t>
            </a:r>
            <a:endParaRPr lang="it-IT"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9160" y="1953761"/>
            <a:ext cx="1652634" cy="130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p:cNvSpPr txBox="1"/>
          <p:nvPr/>
        </p:nvSpPr>
        <p:spPr>
          <a:xfrm>
            <a:off x="1494369" y="4581128"/>
            <a:ext cx="7182087" cy="646331"/>
          </a:xfrm>
          <a:prstGeom prst="rect">
            <a:avLst/>
          </a:prstGeom>
          <a:noFill/>
        </p:spPr>
        <p:txBody>
          <a:bodyPr wrap="square" rtlCol="0">
            <a:spAutoFit/>
          </a:bodyPr>
          <a:lstStyle/>
          <a:p>
            <a:r>
              <a:rPr lang="it-IT" dirty="0" smtClean="0"/>
              <a:t>4) Si selezioni con il mouse la stella variabile e una o più stelle di riferimento.</a:t>
            </a:r>
            <a:endParaRPr lang="it-IT" dirty="0"/>
          </a:p>
        </p:txBody>
      </p:sp>
      <p:sp>
        <p:nvSpPr>
          <p:cNvPr id="11" name="Freccia a destra 10"/>
          <p:cNvSpPr/>
          <p:nvPr/>
        </p:nvSpPr>
        <p:spPr>
          <a:xfrm rot="1672854">
            <a:off x="4919143" y="2271849"/>
            <a:ext cx="648072"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1547664" y="5301208"/>
            <a:ext cx="6984776" cy="646331"/>
          </a:xfrm>
          <a:prstGeom prst="rect">
            <a:avLst/>
          </a:prstGeom>
          <a:noFill/>
        </p:spPr>
        <p:txBody>
          <a:bodyPr wrap="square" rtlCol="0">
            <a:spAutoFit/>
          </a:bodyPr>
          <a:lstStyle/>
          <a:p>
            <a:r>
              <a:rPr lang="it-IT" dirty="0" smtClean="0"/>
              <a:t>5) Dal menù STRUMENTI si opzioni FOTOMETRIA BATCH.  Si aprirà la finestra PRETRATTAMENTO che compare nella prossima slide…</a:t>
            </a:r>
            <a:endParaRPr lang="it-IT" dirty="0"/>
          </a:p>
        </p:txBody>
      </p:sp>
    </p:spTree>
    <p:extLst>
      <p:ext uri="{BB962C8B-B14F-4D97-AF65-F5344CB8AC3E}">
        <p14:creationId xmlns:p14="http://schemas.microsoft.com/office/powerpoint/2010/main" val="15280800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6" name="CasellaDiTesto 5"/>
          <p:cNvSpPr txBox="1"/>
          <p:nvPr/>
        </p:nvSpPr>
        <p:spPr>
          <a:xfrm>
            <a:off x="1475656" y="1196752"/>
            <a:ext cx="7128792" cy="461665"/>
          </a:xfrm>
          <a:prstGeom prst="rect">
            <a:avLst/>
          </a:prstGeom>
          <a:noFill/>
        </p:spPr>
        <p:txBody>
          <a:bodyPr wrap="square" rtlCol="0">
            <a:spAutoFit/>
          </a:bodyPr>
          <a:lstStyle/>
          <a:p>
            <a:pPr algn="ctr"/>
            <a:r>
              <a:rPr lang="it-IT" sz="2400" dirty="0" smtClean="0">
                <a:solidFill>
                  <a:srgbClr val="FF0000"/>
                </a:solidFill>
              </a:rPr>
              <a:t>Fotometria batch con AA7</a:t>
            </a:r>
            <a:endParaRPr lang="it-IT" sz="2400" dirty="0">
              <a:solidFill>
                <a:srgbClr val="FF0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512" y="1743541"/>
            <a:ext cx="7134944" cy="49978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2634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6" name="CasellaDiTesto 5"/>
          <p:cNvSpPr txBox="1"/>
          <p:nvPr/>
        </p:nvSpPr>
        <p:spPr>
          <a:xfrm>
            <a:off x="1475656" y="1196752"/>
            <a:ext cx="7128792" cy="461665"/>
          </a:xfrm>
          <a:prstGeom prst="rect">
            <a:avLst/>
          </a:prstGeom>
          <a:noFill/>
        </p:spPr>
        <p:txBody>
          <a:bodyPr wrap="square" rtlCol="0">
            <a:spAutoFit/>
          </a:bodyPr>
          <a:lstStyle/>
          <a:p>
            <a:pPr algn="ctr"/>
            <a:r>
              <a:rPr lang="it-IT" sz="2400" dirty="0" smtClean="0">
                <a:solidFill>
                  <a:srgbClr val="FF0000"/>
                </a:solidFill>
              </a:rPr>
              <a:t>Fotometria batch con AA7</a:t>
            </a:r>
            <a:endParaRPr lang="it-IT" sz="2400" dirty="0">
              <a:solidFill>
                <a:srgbClr val="FF0000"/>
              </a:solidFill>
            </a:endParaRPr>
          </a:p>
        </p:txBody>
      </p:sp>
      <p:sp>
        <p:nvSpPr>
          <p:cNvPr id="3" name="CasellaDiTesto 2"/>
          <p:cNvSpPr txBox="1"/>
          <p:nvPr/>
        </p:nvSpPr>
        <p:spPr>
          <a:xfrm>
            <a:off x="1619672" y="1772816"/>
            <a:ext cx="6984776" cy="646331"/>
          </a:xfrm>
          <a:prstGeom prst="rect">
            <a:avLst/>
          </a:prstGeom>
          <a:noFill/>
        </p:spPr>
        <p:txBody>
          <a:bodyPr wrap="square" rtlCol="0">
            <a:spAutoFit/>
          </a:bodyPr>
          <a:lstStyle/>
          <a:p>
            <a:r>
              <a:rPr lang="it-IT" dirty="0" smtClean="0"/>
              <a:t>6) </a:t>
            </a:r>
            <a:r>
              <a:rPr lang="it-IT" b="1" dirty="0" smtClean="0">
                <a:solidFill>
                  <a:schemeClr val="accent4">
                    <a:lumMod val="75000"/>
                  </a:schemeClr>
                </a:solidFill>
              </a:rPr>
              <a:t>Si trascinino </a:t>
            </a:r>
            <a:r>
              <a:rPr lang="it-IT" dirty="0" smtClean="0"/>
              <a:t>le immagini della sessione nella finestra IMMAGINI e, se ci sono, i </a:t>
            </a:r>
            <a:r>
              <a:rPr lang="it-IT" dirty="0" err="1" smtClean="0"/>
              <a:t>files</a:t>
            </a:r>
            <a:r>
              <a:rPr lang="it-IT" dirty="0" smtClean="0"/>
              <a:t> di calibrazione in DARK e in FLAT FIELD. </a:t>
            </a:r>
            <a:endParaRPr lang="it-IT" dirty="0"/>
          </a:p>
        </p:txBody>
      </p:sp>
      <p:sp>
        <p:nvSpPr>
          <p:cNvPr id="4" name="CasellaDiTesto 3"/>
          <p:cNvSpPr txBox="1"/>
          <p:nvPr/>
        </p:nvSpPr>
        <p:spPr>
          <a:xfrm>
            <a:off x="1619672" y="2492896"/>
            <a:ext cx="6984776" cy="646331"/>
          </a:xfrm>
          <a:prstGeom prst="rect">
            <a:avLst/>
          </a:prstGeom>
          <a:noFill/>
        </p:spPr>
        <p:txBody>
          <a:bodyPr wrap="square" rtlCol="0">
            <a:spAutoFit/>
          </a:bodyPr>
          <a:lstStyle/>
          <a:p>
            <a:r>
              <a:rPr lang="it-IT" dirty="0" smtClean="0"/>
              <a:t>7) Si controlli che per ogni finestra sia selezionata la modalità MEDIANA e non MEDIA.</a:t>
            </a:r>
            <a:endParaRPr lang="it-IT" dirty="0"/>
          </a:p>
        </p:txBody>
      </p:sp>
      <p:sp>
        <p:nvSpPr>
          <p:cNvPr id="5" name="CasellaDiTesto 4"/>
          <p:cNvSpPr txBox="1"/>
          <p:nvPr/>
        </p:nvSpPr>
        <p:spPr>
          <a:xfrm>
            <a:off x="1619672" y="3212976"/>
            <a:ext cx="6696744" cy="923330"/>
          </a:xfrm>
          <a:prstGeom prst="rect">
            <a:avLst/>
          </a:prstGeom>
          <a:noFill/>
        </p:spPr>
        <p:txBody>
          <a:bodyPr wrap="square" rtlCol="0">
            <a:spAutoFit/>
          </a:bodyPr>
          <a:lstStyle/>
          <a:p>
            <a:r>
              <a:rPr lang="it-IT" dirty="0" smtClean="0"/>
              <a:t>8) Si selezioni il sottomenù OPZIONI e nella sezione ALLINEAMENTO si scelga AUTOALLINEAMENTO (Pattern stellare –solo traslazione)</a:t>
            </a:r>
            <a:endParaRPr lang="it-IT"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005064"/>
            <a:ext cx="4771519" cy="2592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63816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6" name="CasellaDiTesto 5"/>
          <p:cNvSpPr txBox="1"/>
          <p:nvPr/>
        </p:nvSpPr>
        <p:spPr>
          <a:xfrm>
            <a:off x="1475656" y="1196752"/>
            <a:ext cx="7128792" cy="461665"/>
          </a:xfrm>
          <a:prstGeom prst="rect">
            <a:avLst/>
          </a:prstGeom>
          <a:noFill/>
        </p:spPr>
        <p:txBody>
          <a:bodyPr wrap="square" rtlCol="0">
            <a:spAutoFit/>
          </a:bodyPr>
          <a:lstStyle/>
          <a:p>
            <a:pPr algn="ctr"/>
            <a:r>
              <a:rPr lang="it-IT" sz="2400" dirty="0" smtClean="0">
                <a:solidFill>
                  <a:srgbClr val="FF0000"/>
                </a:solidFill>
              </a:rPr>
              <a:t>Fotometria batch con AA7</a:t>
            </a:r>
            <a:endParaRPr lang="it-IT" sz="2400" dirty="0">
              <a:solidFill>
                <a:srgbClr val="FF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633" y="1700808"/>
            <a:ext cx="69627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605" y="3140968"/>
            <a:ext cx="4333875"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1259632" y="2132856"/>
            <a:ext cx="6696744" cy="923330"/>
          </a:xfrm>
          <a:prstGeom prst="rect">
            <a:avLst/>
          </a:prstGeom>
          <a:noFill/>
        </p:spPr>
        <p:txBody>
          <a:bodyPr wrap="square" rtlCol="0">
            <a:spAutoFit/>
          </a:bodyPr>
          <a:lstStyle/>
          <a:p>
            <a:r>
              <a:rPr lang="it-IT" dirty="0" smtClean="0"/>
              <a:t>10) La fotometria sarà eseguita in automatico producendo la tabella con tutte le misure. Cliccando con  il tasto destro sulla tabella dei dati, si scelga l’opzione GRAFICO FOTOMETRIA.</a:t>
            </a:r>
            <a:endParaRPr lang="it-IT" dirty="0"/>
          </a:p>
        </p:txBody>
      </p:sp>
      <p:sp>
        <p:nvSpPr>
          <p:cNvPr id="8" name="CasellaDiTesto 7"/>
          <p:cNvSpPr txBox="1"/>
          <p:nvPr/>
        </p:nvSpPr>
        <p:spPr>
          <a:xfrm>
            <a:off x="1259631" y="3140968"/>
            <a:ext cx="3170753" cy="2031325"/>
          </a:xfrm>
          <a:prstGeom prst="rect">
            <a:avLst/>
          </a:prstGeom>
          <a:noFill/>
        </p:spPr>
        <p:txBody>
          <a:bodyPr wrap="square" rtlCol="0">
            <a:spAutoFit/>
          </a:bodyPr>
          <a:lstStyle/>
          <a:p>
            <a:r>
              <a:rPr lang="it-IT" dirty="0" smtClean="0"/>
              <a:t>11) Si inserisca la MAGNITUDINE OFFSET della stella di riferimento, ricavata da ALADIN o dalle cartine fotometriche.  Nello spazio della data si faccia attenzione ad inserire JD (non MJD).</a:t>
            </a:r>
            <a:endParaRPr lang="it-IT" dirty="0"/>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5229200"/>
            <a:ext cx="364807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567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403648" y="1270828"/>
            <a:ext cx="7560840" cy="461665"/>
          </a:xfrm>
          <a:prstGeom prst="rect">
            <a:avLst/>
          </a:prstGeom>
          <a:noFill/>
        </p:spPr>
        <p:txBody>
          <a:bodyPr wrap="square" rtlCol="0">
            <a:spAutoFit/>
          </a:bodyPr>
          <a:lstStyle/>
          <a:p>
            <a:pPr algn="ctr"/>
            <a:r>
              <a:rPr lang="it-IT" sz="2400" dirty="0">
                <a:solidFill>
                  <a:srgbClr val="FF0000"/>
                </a:solidFill>
              </a:rPr>
              <a:t>Progetto 1: trovare le stelle in cielo con ALADIN</a:t>
            </a:r>
          </a:p>
        </p:txBody>
      </p:sp>
      <p:sp>
        <p:nvSpPr>
          <p:cNvPr id="8" name="Rettangolo 7"/>
          <p:cNvSpPr/>
          <p:nvPr/>
        </p:nvSpPr>
        <p:spPr>
          <a:xfrm>
            <a:off x="1187624" y="1772816"/>
            <a:ext cx="7776864" cy="369332"/>
          </a:xfrm>
          <a:prstGeom prst="rect">
            <a:avLst/>
          </a:prstGeom>
        </p:spPr>
        <p:txBody>
          <a:bodyPr wrap="square">
            <a:spAutoFit/>
          </a:bodyPr>
          <a:lstStyle/>
          <a:p>
            <a:r>
              <a:rPr lang="it-IT" dirty="0"/>
              <a:t>Segue un prospetto delle </a:t>
            </a:r>
            <a:r>
              <a:rPr lang="it-IT" dirty="0">
                <a:hlinkClick r:id="rId3" tooltip="Stelle"/>
              </a:rPr>
              <a:t>stelle</a:t>
            </a:r>
            <a:r>
              <a:rPr lang="it-IT" dirty="0"/>
              <a:t> principali della </a:t>
            </a:r>
            <a:r>
              <a:rPr lang="it-IT" dirty="0">
                <a:hlinkClick r:id="rId4" tooltip="Costellazione"/>
              </a:rPr>
              <a:t>costellazione</a:t>
            </a:r>
            <a:r>
              <a:rPr lang="it-IT" dirty="0"/>
              <a:t> dell'</a:t>
            </a:r>
            <a:r>
              <a:rPr lang="it-IT" dirty="0">
                <a:hlinkClick r:id="rId5" tooltip="Orsa Maggiore"/>
              </a:rPr>
              <a:t>Orsa Maggiore</a:t>
            </a:r>
            <a:endParaRPr lang="it-IT"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1137" y="2286164"/>
            <a:ext cx="4829175" cy="434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2545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6" name="CasellaDiTesto 5"/>
          <p:cNvSpPr txBox="1"/>
          <p:nvPr/>
        </p:nvSpPr>
        <p:spPr>
          <a:xfrm>
            <a:off x="1475656" y="1196752"/>
            <a:ext cx="7128792" cy="461665"/>
          </a:xfrm>
          <a:prstGeom prst="rect">
            <a:avLst/>
          </a:prstGeom>
          <a:noFill/>
        </p:spPr>
        <p:txBody>
          <a:bodyPr wrap="square" rtlCol="0">
            <a:spAutoFit/>
          </a:bodyPr>
          <a:lstStyle/>
          <a:p>
            <a:pPr algn="ctr"/>
            <a:r>
              <a:rPr lang="it-IT" sz="2400" dirty="0" smtClean="0">
                <a:solidFill>
                  <a:srgbClr val="FF0000"/>
                </a:solidFill>
              </a:rPr>
              <a:t>Fotometria batch con AA7</a:t>
            </a:r>
            <a:endParaRPr lang="it-IT" sz="2400" dirty="0">
              <a:solidFill>
                <a:srgbClr val="FF0000"/>
              </a:solidFill>
            </a:endParaRPr>
          </a:p>
        </p:txBody>
      </p:sp>
      <p:sp>
        <p:nvSpPr>
          <p:cNvPr id="3" name="CasellaDiTesto 2"/>
          <p:cNvSpPr txBox="1"/>
          <p:nvPr/>
        </p:nvSpPr>
        <p:spPr>
          <a:xfrm>
            <a:off x="1475656" y="2132856"/>
            <a:ext cx="7344816" cy="646331"/>
          </a:xfrm>
          <a:prstGeom prst="rect">
            <a:avLst/>
          </a:prstGeom>
          <a:noFill/>
        </p:spPr>
        <p:txBody>
          <a:bodyPr wrap="square" rtlCol="0">
            <a:spAutoFit/>
          </a:bodyPr>
          <a:lstStyle/>
          <a:p>
            <a:r>
              <a:rPr lang="it-IT" dirty="0" smtClean="0"/>
              <a:t>12) A questo punto, comparirà il grafico della curva di luce della stella variabile!</a:t>
            </a:r>
            <a:endParaRPr lang="it-IT"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068960"/>
            <a:ext cx="4962525" cy="3238500"/>
          </a:xfrm>
          <a:prstGeom prst="rect">
            <a:avLst/>
          </a:prstGeom>
          <a:solidFill>
            <a:srgbClr val="FF0000"/>
          </a:solidFill>
          <a:ln>
            <a:solidFill>
              <a:schemeClr val="accent4">
                <a:lumMod val="75000"/>
              </a:schemeClr>
            </a:solidFill>
          </a:ln>
          <a:effectLst/>
        </p:spPr>
      </p:pic>
    </p:spTree>
    <p:extLst>
      <p:ext uri="{BB962C8B-B14F-4D97-AF65-F5344CB8AC3E}">
        <p14:creationId xmlns:p14="http://schemas.microsoft.com/office/powerpoint/2010/main" val="782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6" name="CasellaDiTesto 5"/>
          <p:cNvSpPr txBox="1"/>
          <p:nvPr/>
        </p:nvSpPr>
        <p:spPr>
          <a:xfrm>
            <a:off x="1475656" y="1196752"/>
            <a:ext cx="7128792" cy="461665"/>
          </a:xfrm>
          <a:prstGeom prst="rect">
            <a:avLst/>
          </a:prstGeom>
          <a:noFill/>
        </p:spPr>
        <p:txBody>
          <a:bodyPr wrap="square" rtlCol="0">
            <a:spAutoFit/>
          </a:bodyPr>
          <a:lstStyle/>
          <a:p>
            <a:pPr algn="ctr"/>
            <a:r>
              <a:rPr lang="it-IT" sz="2400" dirty="0" smtClean="0">
                <a:solidFill>
                  <a:srgbClr val="FF0000"/>
                </a:solidFill>
              </a:rPr>
              <a:t>Fotometria batch con AA7</a:t>
            </a:r>
            <a:endParaRPr lang="it-IT" sz="2400" dirty="0">
              <a:solidFill>
                <a:srgbClr val="FF0000"/>
              </a:solidFill>
            </a:endParaRPr>
          </a:p>
        </p:txBody>
      </p:sp>
      <p:sp>
        <p:nvSpPr>
          <p:cNvPr id="4" name="CasellaDiTesto 3"/>
          <p:cNvSpPr txBox="1"/>
          <p:nvPr/>
        </p:nvSpPr>
        <p:spPr>
          <a:xfrm>
            <a:off x="1475656" y="2276872"/>
            <a:ext cx="7416824" cy="2308324"/>
          </a:xfrm>
          <a:prstGeom prst="rect">
            <a:avLst/>
          </a:prstGeom>
          <a:solidFill>
            <a:schemeClr val="tx2">
              <a:lumMod val="20000"/>
              <a:lumOff val="80000"/>
            </a:schemeClr>
          </a:solidFill>
          <a:ln>
            <a:solidFill>
              <a:schemeClr val="tx2">
                <a:lumMod val="50000"/>
              </a:schemeClr>
            </a:solidFill>
          </a:ln>
        </p:spPr>
        <p:txBody>
          <a:bodyPr wrap="square" rtlCol="0">
            <a:spAutoFit/>
          </a:bodyPr>
          <a:lstStyle/>
          <a:p>
            <a:r>
              <a:rPr lang="it-IT" dirty="0" smtClean="0"/>
              <a:t>13) La versione DEMO di </a:t>
            </a:r>
            <a:r>
              <a:rPr lang="it-IT" dirty="0" err="1" smtClean="0"/>
              <a:t>AstroArt</a:t>
            </a:r>
            <a:r>
              <a:rPr lang="it-IT" dirty="0" smtClean="0"/>
              <a:t> NON CONSENTE di salvare immagini, dati e grafici. </a:t>
            </a:r>
            <a:br>
              <a:rPr lang="it-IT" dirty="0" smtClean="0"/>
            </a:br>
            <a:r>
              <a:rPr lang="it-IT" dirty="0" smtClean="0"/>
              <a:t/>
            </a:r>
            <a:br>
              <a:rPr lang="it-IT" dirty="0" smtClean="0"/>
            </a:br>
            <a:r>
              <a:rPr lang="it-IT" dirty="0" smtClean="0"/>
              <a:t>La curva di luce deve essere salvata con un SALVASCHERMO mentre i dati vanno copiati ed incollati in un file di testo da spedire all’insegnante nominato con NOME OGGETTO – DATA – NOME STUDENTE…</a:t>
            </a:r>
          </a:p>
          <a:p>
            <a:endParaRPr lang="it-IT" dirty="0"/>
          </a:p>
          <a:p>
            <a:r>
              <a:rPr lang="it-IT" dirty="0" smtClean="0"/>
              <a:t>Esempio:  BL LAC-20210218-BanfiMassimo.txt</a:t>
            </a:r>
            <a:endParaRPr lang="it-IT" dirty="0"/>
          </a:p>
        </p:txBody>
      </p:sp>
    </p:spTree>
    <p:extLst>
      <p:ext uri="{BB962C8B-B14F-4D97-AF65-F5344CB8AC3E}">
        <p14:creationId xmlns:p14="http://schemas.microsoft.com/office/powerpoint/2010/main" val="456936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259632" y="1270828"/>
            <a:ext cx="7488832" cy="461665"/>
          </a:xfrm>
          <a:prstGeom prst="rect">
            <a:avLst/>
          </a:prstGeom>
          <a:noFill/>
        </p:spPr>
        <p:txBody>
          <a:bodyPr wrap="square" rtlCol="0">
            <a:spAutoFit/>
          </a:bodyPr>
          <a:lstStyle/>
          <a:p>
            <a:pPr algn="ctr"/>
            <a:r>
              <a:rPr lang="it-IT" sz="2400" dirty="0" smtClean="0">
                <a:solidFill>
                  <a:srgbClr val="FF0000"/>
                </a:solidFill>
              </a:rPr>
              <a:t>Progetto 1: trovare le stelle in cielo con ALADIN</a:t>
            </a:r>
            <a:endParaRPr lang="it-IT" sz="2400" dirty="0">
              <a:solidFill>
                <a:srgbClr val="FF0000"/>
              </a:solidFill>
            </a:endParaRPr>
          </a:p>
        </p:txBody>
      </p:sp>
      <p:sp>
        <p:nvSpPr>
          <p:cNvPr id="8" name="Rettangolo 7"/>
          <p:cNvSpPr/>
          <p:nvPr/>
        </p:nvSpPr>
        <p:spPr>
          <a:xfrm>
            <a:off x="1187624" y="1772816"/>
            <a:ext cx="7776864" cy="1200329"/>
          </a:xfrm>
          <a:prstGeom prst="rect">
            <a:avLst/>
          </a:prstGeom>
          <a:solidFill>
            <a:schemeClr val="bg1">
              <a:lumMod val="95000"/>
            </a:schemeClr>
          </a:solidFill>
          <a:ln>
            <a:solidFill>
              <a:schemeClr val="tx1"/>
            </a:solidFill>
          </a:ln>
        </p:spPr>
        <p:txBody>
          <a:bodyPr wrap="square">
            <a:spAutoFit/>
          </a:bodyPr>
          <a:lstStyle/>
          <a:p>
            <a:r>
              <a:rPr lang="it-IT" dirty="0" smtClean="0"/>
              <a:t>Supponiamo di cercare la stella AH TAU</a:t>
            </a:r>
            <a:r>
              <a:rPr lang="it-IT" dirty="0"/>
              <a:t> </a:t>
            </a:r>
            <a:r>
              <a:rPr lang="it-IT" dirty="0" smtClean="0"/>
              <a:t>(la stella AH della costellazione del Toro, </a:t>
            </a:r>
            <a:r>
              <a:rPr lang="it-IT" i="1" dirty="0" err="1" smtClean="0"/>
              <a:t>Taurus</a:t>
            </a:r>
            <a:r>
              <a:rPr lang="it-IT" dirty="0" smtClean="0"/>
              <a:t> in latino).</a:t>
            </a:r>
            <a:br>
              <a:rPr lang="it-IT" dirty="0" smtClean="0"/>
            </a:br>
            <a:r>
              <a:rPr lang="it-IT" dirty="0" smtClean="0"/>
              <a:t>Apriamo ALADIN e inseriamo il nome della stella </a:t>
            </a:r>
            <a:r>
              <a:rPr lang="it-IT" dirty="0" smtClean="0"/>
              <a:t>(ad esempio AH TAU) in alto a sinistra,  alla voce TARGET. </a:t>
            </a:r>
            <a:endParaRPr lang="it-IT"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182466"/>
            <a:ext cx="2257425" cy="2190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6810" y="3571435"/>
            <a:ext cx="376237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187624" y="5661248"/>
            <a:ext cx="3456384" cy="923330"/>
          </a:xfrm>
          <a:prstGeom prst="rect">
            <a:avLst/>
          </a:prstGeom>
          <a:solidFill>
            <a:schemeClr val="bg1">
              <a:lumMod val="95000"/>
            </a:schemeClr>
          </a:solidFill>
          <a:ln>
            <a:solidFill>
              <a:schemeClr val="tx1"/>
            </a:solidFill>
          </a:ln>
        </p:spPr>
        <p:txBody>
          <a:bodyPr wrap="square" rtlCol="0">
            <a:spAutoFit/>
          </a:bodyPr>
          <a:lstStyle/>
          <a:p>
            <a:r>
              <a:rPr lang="it-IT" dirty="0" smtClean="0"/>
              <a:t>Si dia ENTER. Comparirà quindi il campo stellare centrato sulla stella cercata</a:t>
            </a:r>
            <a:endParaRPr lang="it-IT" dirty="0"/>
          </a:p>
        </p:txBody>
      </p:sp>
      <p:sp>
        <p:nvSpPr>
          <p:cNvPr id="5" name="Freccia a destra 4"/>
          <p:cNvSpPr/>
          <p:nvPr/>
        </p:nvSpPr>
        <p:spPr>
          <a:xfrm rot="20216883">
            <a:off x="4810766" y="5891656"/>
            <a:ext cx="792088" cy="1855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024208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331640" y="404664"/>
            <a:ext cx="7622664" cy="648072"/>
          </a:xfrm>
          <a:gradFill>
            <a:gsLst>
              <a:gs pos="24000">
                <a:schemeClr val="accent3">
                  <a:lumMod val="40000"/>
                  <a:lumOff val="60000"/>
                </a:schemeClr>
              </a:gs>
              <a:gs pos="94000">
                <a:schemeClr val="accent3">
                  <a:lumMod val="95000"/>
                  <a:lumOff val="5000"/>
                </a:schemeClr>
              </a:gs>
              <a:gs pos="100000">
                <a:schemeClr val="accent3">
                  <a:lumMod val="60000"/>
                </a:schemeClr>
              </a:gs>
            </a:gsLst>
            <a:path path="shape">
              <a:fillToRect l="50000" t="50000" r="50000" b="50000"/>
            </a:path>
          </a:gradFill>
        </p:spPr>
        <p:txBody>
          <a:bodyPr>
            <a:normAutofit fontScale="90000"/>
          </a:bodyPr>
          <a:lstStyle/>
          <a:p>
            <a:r>
              <a:rPr lang="it-IT" sz="4400" kern="1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Laboratorio di astronomia</a:t>
            </a:r>
            <a:endParaRPr lang="it-IT" dirty="0"/>
          </a:p>
        </p:txBody>
      </p:sp>
      <p:sp>
        <p:nvSpPr>
          <p:cNvPr id="4" name="CasellaDiTesto 3"/>
          <p:cNvSpPr txBox="1"/>
          <p:nvPr/>
        </p:nvSpPr>
        <p:spPr>
          <a:xfrm>
            <a:off x="1259632" y="1270828"/>
            <a:ext cx="7488832" cy="461665"/>
          </a:xfrm>
          <a:prstGeom prst="rect">
            <a:avLst/>
          </a:prstGeom>
          <a:noFill/>
        </p:spPr>
        <p:txBody>
          <a:bodyPr wrap="square" rtlCol="0">
            <a:spAutoFit/>
          </a:bodyPr>
          <a:lstStyle/>
          <a:p>
            <a:pPr algn="ctr"/>
            <a:r>
              <a:rPr lang="it-IT" sz="2400" dirty="0" smtClean="0">
                <a:solidFill>
                  <a:srgbClr val="FF0000"/>
                </a:solidFill>
              </a:rPr>
              <a:t>Progetto 1: trovare le stelle in cielo con ALADIN</a:t>
            </a:r>
            <a:endParaRPr lang="it-IT" sz="2400" dirty="0">
              <a:solidFill>
                <a:srgbClr val="FF0000"/>
              </a:solidFill>
            </a:endParaRPr>
          </a:p>
        </p:txBody>
      </p:sp>
      <p:sp>
        <p:nvSpPr>
          <p:cNvPr id="8" name="Rettangolo 7"/>
          <p:cNvSpPr/>
          <p:nvPr/>
        </p:nvSpPr>
        <p:spPr>
          <a:xfrm>
            <a:off x="1187624" y="1772816"/>
            <a:ext cx="7776864" cy="923330"/>
          </a:xfrm>
          <a:prstGeom prst="rect">
            <a:avLst/>
          </a:prstGeom>
          <a:solidFill>
            <a:schemeClr val="bg1">
              <a:lumMod val="95000"/>
            </a:schemeClr>
          </a:solidFill>
          <a:ln>
            <a:solidFill>
              <a:schemeClr val="tx1"/>
            </a:solidFill>
          </a:ln>
        </p:spPr>
        <p:txBody>
          <a:bodyPr wrap="square">
            <a:spAutoFit/>
          </a:bodyPr>
          <a:lstStyle/>
          <a:p>
            <a:r>
              <a:rPr lang="it-IT" dirty="0" smtClean="0"/>
              <a:t>In alto a sinistra appariranno </a:t>
            </a:r>
            <a:r>
              <a:rPr lang="it-IT" dirty="0"/>
              <a:t>le </a:t>
            </a:r>
            <a:r>
              <a:rPr lang="it-IT" dirty="0" smtClean="0"/>
              <a:t>coordinate </a:t>
            </a:r>
            <a:r>
              <a:rPr lang="it-IT" dirty="0"/>
              <a:t>A.R. e DEC che, tra l’altro, potranno essere usate per </a:t>
            </a:r>
            <a:r>
              <a:rPr lang="it-IT" dirty="0">
                <a:solidFill>
                  <a:srgbClr val="FF0000"/>
                </a:solidFill>
              </a:rPr>
              <a:t>puntare il telescopio</a:t>
            </a:r>
            <a:r>
              <a:rPr lang="it-IT" dirty="0" smtClean="0">
                <a:solidFill>
                  <a:srgbClr val="FF0000"/>
                </a:solidFill>
              </a:rPr>
              <a:t>.</a:t>
            </a:r>
            <a:endParaRPr lang="it-IT" dirty="0">
              <a:solidFill>
                <a:srgbClr val="FF0000"/>
              </a:solidFill>
            </a:endParaRPr>
          </a:p>
          <a:p>
            <a:r>
              <a:rPr lang="it-IT" dirty="0" smtClean="0"/>
              <a:t>Le dimensioni del campo inquadrato possono essere regolate con il mouse.</a:t>
            </a:r>
            <a:endParaRPr lang="it-IT" dirty="0">
              <a:solidFill>
                <a:srgbClr val="FF0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780928"/>
            <a:ext cx="2650854"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995936" y="2852936"/>
            <a:ext cx="4968552" cy="1477328"/>
          </a:xfrm>
          <a:prstGeom prst="rect">
            <a:avLst/>
          </a:prstGeom>
          <a:solidFill>
            <a:schemeClr val="bg1">
              <a:lumMod val="95000"/>
            </a:schemeClr>
          </a:solidFill>
          <a:ln>
            <a:solidFill>
              <a:srgbClr val="FF0000"/>
            </a:solidFill>
          </a:ln>
        </p:spPr>
        <p:txBody>
          <a:bodyPr wrap="square" rtlCol="0">
            <a:spAutoFit/>
          </a:bodyPr>
          <a:lstStyle/>
          <a:p>
            <a:r>
              <a:rPr lang="it-IT" dirty="0" smtClean="0"/>
              <a:t>Se si abilitano i cataloghi nel riquadro di destra (bastano </a:t>
            </a:r>
            <a:r>
              <a:rPr lang="it-IT" dirty="0" err="1" smtClean="0"/>
              <a:t>Simbad</a:t>
            </a:r>
            <a:r>
              <a:rPr lang="it-IT" dirty="0" smtClean="0"/>
              <a:t> e Gaia) si può accedere alle principali informazioni, tra cui: le coordinate in forma decimale, la magnitudine nelle bande B,V,R (o in quelle J,H,K) e il valore della parallasse PLX</a:t>
            </a:r>
            <a:endParaRPr lang="it-IT"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725144"/>
            <a:ext cx="1514475" cy="1628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4437112"/>
            <a:ext cx="2808312" cy="2314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9166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zio">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100000" t="100000" r="100000" b="10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100000" t="100000" r="100000" b="10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51000" t="-20000" r="2000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4B1185D-5D89-476E-9A5A-3C08A92F33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dei consigli di strategia</Template>
  <TotalTime>0</TotalTime>
  <Words>4094</Words>
  <Application>Microsoft Office PowerPoint</Application>
  <PresentationFormat>Presentazione su schermo (4:3)</PresentationFormat>
  <Paragraphs>430</Paragraphs>
  <Slides>71</Slides>
  <Notes>71</Notes>
  <HiddenSlides>0</HiddenSlides>
  <MMClips>0</MMClips>
  <ScaleCrop>false</ScaleCrop>
  <HeadingPairs>
    <vt:vector size="4" baseType="variant">
      <vt:variant>
        <vt:lpstr>Tema</vt:lpstr>
      </vt:variant>
      <vt:variant>
        <vt:i4>1</vt:i4>
      </vt:variant>
      <vt:variant>
        <vt:lpstr>Titoli diapositive</vt:lpstr>
      </vt:variant>
      <vt:variant>
        <vt:i4>71</vt:i4>
      </vt:variant>
    </vt:vector>
  </HeadingPairs>
  <TitlesOfParts>
    <vt:vector size="72" baseType="lpstr">
      <vt:lpstr>Solstizio</vt:lpstr>
      <vt:lpstr>Laboratorio di astronomia </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 </vt:lpstr>
      <vt:lpstr>Laboratorio di astronomia </vt:lpstr>
      <vt:lpstr>Laboratorio di astronomia </vt:lpstr>
      <vt:lpstr>Laboratorio di astronomia</vt:lpstr>
      <vt:lpstr>Laboratorio di astronomia</vt:lpstr>
      <vt:lpstr>Laboratorio di astronomia</vt:lpstr>
      <vt:lpstr>Laboratorio di astronomia </vt:lpstr>
      <vt:lpstr>Laboratorio di astronomia </vt:lpstr>
      <vt:lpstr>Laboratorio di astronomia </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lpstr>Laboratorio di astronomia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2016-03-22T23:01:31Z</dcterms:created>
  <dcterms:modified xsi:type="dcterms:W3CDTF">2021-02-05T17:16:02Z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TC101671299990</vt:lpwstr>
  </property>
</Properties>
</file>